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67" r:id="rId3"/>
    <p:sldId id="268" r:id="rId4"/>
    <p:sldId id="269" r:id="rId5"/>
    <p:sldId id="270" r:id="rId6"/>
    <p:sldId id="275" r:id="rId7"/>
    <p:sldId id="273" r:id="rId8"/>
    <p:sldId id="277" r:id="rId9"/>
    <p:sldId id="271" r:id="rId10"/>
    <p:sldId id="274" r:id="rId11"/>
    <p:sldId id="272" r:id="rId12"/>
    <p:sldId id="258" r:id="rId13"/>
    <p:sldId id="278" r:id="rId14"/>
    <p:sldId id="265" r:id="rId15"/>
    <p:sldId id="279" r:id="rId16"/>
    <p:sldId id="281" r:id="rId17"/>
    <p:sldId id="282" r:id="rId18"/>
    <p:sldId id="283" r:id="rId19"/>
    <p:sldId id="284" r:id="rId20"/>
    <p:sldId id="280" r:id="rId21"/>
    <p:sldId id="26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1BB211-E4B8-4549-A58B-F5A022218AB6}" type="doc">
      <dgm:prSet loTypeId="urn:microsoft.com/office/officeart/2005/8/layout/hProcess9" loCatId="process" qsTypeId="urn:microsoft.com/office/officeart/2005/8/quickstyle/simple1" qsCatId="simple" csTypeId="urn:microsoft.com/office/officeart/2005/8/colors/colorful5" csCatId="colorful" phldr="1"/>
      <dgm:spPr/>
    </dgm:pt>
    <dgm:pt modelId="{8ABB04A5-95BA-48E1-8CD9-C5CB81052A67}">
      <dgm:prSet phldrT="[Текст]" custT="1"/>
      <dgm:spPr/>
      <dgm:t>
        <a:bodyPr/>
        <a:lstStyle/>
        <a:p>
          <a:r>
            <a:rPr lang="kk-KZ" sz="1400" b="1" dirty="0" smtClean="0">
              <a:solidFill>
                <a:srgbClr val="002060"/>
              </a:solidFill>
            </a:rPr>
            <a:t>есептік шотты ашуға өтініш;</a:t>
          </a:r>
          <a:endParaRPr lang="ru-RU" sz="1400" b="1" dirty="0">
            <a:solidFill>
              <a:srgbClr val="002060"/>
            </a:solidFill>
          </a:endParaRPr>
        </a:p>
      </dgm:t>
    </dgm:pt>
    <dgm:pt modelId="{10B2ADE8-7EBD-4DC3-B7EA-11C3E413D77B}" type="parTrans" cxnId="{63C44BCF-A10E-495E-B47A-A6CC0AFA2973}">
      <dgm:prSet/>
      <dgm:spPr/>
      <dgm:t>
        <a:bodyPr/>
        <a:lstStyle/>
        <a:p>
          <a:endParaRPr lang="ru-RU" sz="1400" b="1">
            <a:solidFill>
              <a:srgbClr val="002060"/>
            </a:solidFill>
          </a:endParaRPr>
        </a:p>
      </dgm:t>
    </dgm:pt>
    <dgm:pt modelId="{424F9180-7D2B-49F2-815C-C16A2082098E}" type="sibTrans" cxnId="{63C44BCF-A10E-495E-B47A-A6CC0AFA2973}">
      <dgm:prSet/>
      <dgm:spPr/>
      <dgm:t>
        <a:bodyPr/>
        <a:lstStyle/>
        <a:p>
          <a:endParaRPr lang="ru-RU" sz="1400" b="1">
            <a:solidFill>
              <a:srgbClr val="002060"/>
            </a:solidFill>
          </a:endParaRPr>
        </a:p>
      </dgm:t>
    </dgm:pt>
    <dgm:pt modelId="{DB571421-BCF6-47AF-BAEB-CF6E6F4AF327}">
      <dgm:prSet phldrT="[Текст]" custT="1"/>
      <dgm:spPr/>
      <dgm:t>
        <a:bodyPr/>
        <a:lstStyle/>
        <a:p>
          <a:r>
            <a:rPr lang="kk-KZ" sz="1400" b="1" dirty="0" smtClean="0">
              <a:solidFill>
                <a:srgbClr val="002060"/>
              </a:solidFill>
            </a:rPr>
            <a:t>қол үлгілері бар екі карточка;</a:t>
          </a:r>
          <a:endParaRPr lang="ru-RU" sz="1400" b="1" dirty="0">
            <a:solidFill>
              <a:srgbClr val="002060"/>
            </a:solidFill>
          </a:endParaRPr>
        </a:p>
      </dgm:t>
    </dgm:pt>
    <dgm:pt modelId="{16ABAE91-88CF-4C20-B54A-D81D5DF2F5D1}" type="parTrans" cxnId="{ADC6F1CD-A7D0-4B08-ABB3-CB74430BA039}">
      <dgm:prSet/>
      <dgm:spPr/>
      <dgm:t>
        <a:bodyPr/>
        <a:lstStyle/>
        <a:p>
          <a:endParaRPr lang="ru-RU" sz="1400" b="1">
            <a:solidFill>
              <a:srgbClr val="002060"/>
            </a:solidFill>
          </a:endParaRPr>
        </a:p>
      </dgm:t>
    </dgm:pt>
    <dgm:pt modelId="{C08038BA-47CF-4219-A472-6D789CDC4D6D}" type="sibTrans" cxnId="{ADC6F1CD-A7D0-4B08-ABB3-CB74430BA039}">
      <dgm:prSet/>
      <dgm:spPr/>
      <dgm:t>
        <a:bodyPr/>
        <a:lstStyle/>
        <a:p>
          <a:endParaRPr lang="ru-RU" sz="1400" b="1">
            <a:solidFill>
              <a:srgbClr val="002060"/>
            </a:solidFill>
          </a:endParaRPr>
        </a:p>
      </dgm:t>
    </dgm:pt>
    <dgm:pt modelId="{4C19A3E0-FAFE-41C8-A6A8-4F39C607F358}">
      <dgm:prSet phldrT="[Текст]" custT="1"/>
      <dgm:spPr/>
      <dgm:t>
        <a:bodyPr/>
        <a:lstStyle/>
        <a:p>
          <a:r>
            <a:rPr lang="kk-KZ" sz="1400" b="1" dirty="0" smtClean="0">
              <a:solidFill>
                <a:srgbClr val="002060"/>
              </a:solidFill>
            </a:rPr>
            <a:t>салық мекемесінің берген құжаты: кәсіпорыннның тіркелуін көрсетеді;</a:t>
          </a:r>
          <a:endParaRPr lang="ru-RU" sz="1400" b="1" dirty="0">
            <a:solidFill>
              <a:srgbClr val="002060"/>
            </a:solidFill>
          </a:endParaRPr>
        </a:p>
      </dgm:t>
    </dgm:pt>
    <dgm:pt modelId="{6074111B-60B4-4A67-BAC2-73BC2FAAC930}" type="parTrans" cxnId="{0C85FFB9-EFBB-4F4C-AE48-503687CD23A0}">
      <dgm:prSet/>
      <dgm:spPr/>
      <dgm:t>
        <a:bodyPr/>
        <a:lstStyle/>
        <a:p>
          <a:endParaRPr lang="ru-RU" sz="1400" b="1">
            <a:solidFill>
              <a:srgbClr val="002060"/>
            </a:solidFill>
          </a:endParaRPr>
        </a:p>
      </dgm:t>
    </dgm:pt>
    <dgm:pt modelId="{52118402-830F-453E-8298-54D3CF846DE9}" type="sibTrans" cxnId="{0C85FFB9-EFBB-4F4C-AE48-503687CD23A0}">
      <dgm:prSet/>
      <dgm:spPr/>
      <dgm:t>
        <a:bodyPr/>
        <a:lstStyle/>
        <a:p>
          <a:endParaRPr lang="ru-RU" sz="1400" b="1">
            <a:solidFill>
              <a:srgbClr val="002060"/>
            </a:solidFill>
          </a:endParaRPr>
        </a:p>
      </dgm:t>
    </dgm:pt>
    <dgm:pt modelId="{F610AA2F-FDF2-43C1-A099-B815BD735A15}">
      <dgm:prSet phldrT="[Текст]" custT="1"/>
      <dgm:spPr/>
      <dgm:t>
        <a:bodyPr/>
        <a:lstStyle/>
        <a:p>
          <a:r>
            <a:rPr lang="kk-KZ" sz="1400" b="1" dirty="0" smtClean="0">
              <a:solidFill>
                <a:srgbClr val="002060"/>
              </a:solidFill>
            </a:rPr>
            <a:t>юстиция бөлімінен берілген құжат;</a:t>
          </a:r>
          <a:endParaRPr lang="ru-RU" sz="1400" b="1" dirty="0">
            <a:solidFill>
              <a:srgbClr val="002060"/>
            </a:solidFill>
          </a:endParaRPr>
        </a:p>
      </dgm:t>
    </dgm:pt>
    <dgm:pt modelId="{A01F0623-4FD0-4DC8-A690-03ACD0D7A035}" type="parTrans" cxnId="{28066D09-0BA8-4F37-BC16-8E35C242E9BE}">
      <dgm:prSet/>
      <dgm:spPr/>
      <dgm:t>
        <a:bodyPr/>
        <a:lstStyle/>
        <a:p>
          <a:endParaRPr lang="ru-RU" sz="1400" b="1">
            <a:solidFill>
              <a:srgbClr val="002060"/>
            </a:solidFill>
          </a:endParaRPr>
        </a:p>
      </dgm:t>
    </dgm:pt>
    <dgm:pt modelId="{57874A43-BB96-4EEB-99D7-3B5640AFD703}" type="sibTrans" cxnId="{28066D09-0BA8-4F37-BC16-8E35C242E9BE}">
      <dgm:prSet/>
      <dgm:spPr/>
      <dgm:t>
        <a:bodyPr/>
        <a:lstStyle/>
        <a:p>
          <a:endParaRPr lang="ru-RU" sz="1400" b="1">
            <a:solidFill>
              <a:srgbClr val="002060"/>
            </a:solidFill>
          </a:endParaRPr>
        </a:p>
      </dgm:t>
    </dgm:pt>
    <dgm:pt modelId="{855BDB29-FFC4-48C7-BF16-D24749A54002}">
      <dgm:prSet phldrT="[Текст]" custT="1"/>
      <dgm:spPr/>
      <dgm:t>
        <a:bodyPr/>
        <a:lstStyle/>
        <a:p>
          <a:r>
            <a:rPr lang="kk-KZ" sz="1400" b="1" dirty="0" smtClean="0">
              <a:solidFill>
                <a:srgbClr val="002060"/>
              </a:solidFill>
            </a:rPr>
            <a:t>нотариуспен куәландырылған жарғы немесе келісім көшірмесі.</a:t>
          </a:r>
          <a:endParaRPr lang="ru-RU" sz="1400" b="1" dirty="0">
            <a:solidFill>
              <a:srgbClr val="002060"/>
            </a:solidFill>
          </a:endParaRPr>
        </a:p>
      </dgm:t>
    </dgm:pt>
    <dgm:pt modelId="{D230D6A1-EE4E-44E7-9DB2-9A61B65BD6D9}" type="parTrans" cxnId="{A4D0D09A-4B25-4D36-BC2D-209E144A4819}">
      <dgm:prSet/>
      <dgm:spPr/>
      <dgm:t>
        <a:bodyPr/>
        <a:lstStyle/>
        <a:p>
          <a:endParaRPr lang="ru-RU" sz="1400" b="1">
            <a:solidFill>
              <a:srgbClr val="002060"/>
            </a:solidFill>
          </a:endParaRPr>
        </a:p>
      </dgm:t>
    </dgm:pt>
    <dgm:pt modelId="{8949364A-A3CD-49BD-8C5B-71110B2CFFFE}" type="sibTrans" cxnId="{A4D0D09A-4B25-4D36-BC2D-209E144A4819}">
      <dgm:prSet/>
      <dgm:spPr/>
      <dgm:t>
        <a:bodyPr/>
        <a:lstStyle/>
        <a:p>
          <a:endParaRPr lang="ru-RU" sz="1400" b="1">
            <a:solidFill>
              <a:srgbClr val="002060"/>
            </a:solidFill>
          </a:endParaRPr>
        </a:p>
      </dgm:t>
    </dgm:pt>
    <dgm:pt modelId="{2F2C809F-39E0-4345-85F6-B1CEFEB0E84D}" type="pres">
      <dgm:prSet presAssocID="{A61BB211-E4B8-4549-A58B-F5A022218AB6}" presName="CompostProcess" presStyleCnt="0">
        <dgm:presLayoutVars>
          <dgm:dir/>
          <dgm:resizeHandles val="exact"/>
        </dgm:presLayoutVars>
      </dgm:prSet>
      <dgm:spPr/>
    </dgm:pt>
    <dgm:pt modelId="{2100D4F7-AF21-4D58-80A1-0C016E12884B}" type="pres">
      <dgm:prSet presAssocID="{A61BB211-E4B8-4549-A58B-F5A022218AB6}" presName="arrow" presStyleLbl="bgShp" presStyleIdx="0" presStyleCnt="1"/>
      <dgm:spPr/>
    </dgm:pt>
    <dgm:pt modelId="{EBE1DE14-D317-430A-9747-8F193129A3CE}" type="pres">
      <dgm:prSet presAssocID="{A61BB211-E4B8-4549-A58B-F5A022218AB6}" presName="linearProcess" presStyleCnt="0"/>
      <dgm:spPr/>
    </dgm:pt>
    <dgm:pt modelId="{55AF2F6A-64AD-4BAD-BE61-C61636230A8F}" type="pres">
      <dgm:prSet presAssocID="{8ABB04A5-95BA-48E1-8CD9-C5CB81052A67}" presName="textNode" presStyleLbl="node1" presStyleIdx="0" presStyleCnt="5">
        <dgm:presLayoutVars>
          <dgm:bulletEnabled val="1"/>
        </dgm:presLayoutVars>
      </dgm:prSet>
      <dgm:spPr/>
      <dgm:t>
        <a:bodyPr/>
        <a:lstStyle/>
        <a:p>
          <a:endParaRPr lang="ru-RU"/>
        </a:p>
      </dgm:t>
    </dgm:pt>
    <dgm:pt modelId="{231D0056-91F6-4DCF-A619-EE0DD64190AD}" type="pres">
      <dgm:prSet presAssocID="{424F9180-7D2B-49F2-815C-C16A2082098E}" presName="sibTrans" presStyleCnt="0"/>
      <dgm:spPr/>
    </dgm:pt>
    <dgm:pt modelId="{1F664B1D-C020-405D-BE7D-3E143D37E470}" type="pres">
      <dgm:prSet presAssocID="{DB571421-BCF6-47AF-BAEB-CF6E6F4AF327}" presName="textNode" presStyleLbl="node1" presStyleIdx="1" presStyleCnt="5">
        <dgm:presLayoutVars>
          <dgm:bulletEnabled val="1"/>
        </dgm:presLayoutVars>
      </dgm:prSet>
      <dgm:spPr/>
      <dgm:t>
        <a:bodyPr/>
        <a:lstStyle/>
        <a:p>
          <a:endParaRPr lang="ru-RU"/>
        </a:p>
      </dgm:t>
    </dgm:pt>
    <dgm:pt modelId="{5607127D-14F8-432B-BEE1-54A2F13DE14C}" type="pres">
      <dgm:prSet presAssocID="{C08038BA-47CF-4219-A472-6D789CDC4D6D}" presName="sibTrans" presStyleCnt="0"/>
      <dgm:spPr/>
    </dgm:pt>
    <dgm:pt modelId="{3D5DC202-6687-40A0-A16F-0E7C6603AF32}" type="pres">
      <dgm:prSet presAssocID="{4C19A3E0-FAFE-41C8-A6A8-4F39C607F358}" presName="textNode" presStyleLbl="node1" presStyleIdx="2" presStyleCnt="5">
        <dgm:presLayoutVars>
          <dgm:bulletEnabled val="1"/>
        </dgm:presLayoutVars>
      </dgm:prSet>
      <dgm:spPr/>
      <dgm:t>
        <a:bodyPr/>
        <a:lstStyle/>
        <a:p>
          <a:endParaRPr lang="ru-RU"/>
        </a:p>
      </dgm:t>
    </dgm:pt>
    <dgm:pt modelId="{BE1D9F44-8623-4313-8301-8238C17B1759}" type="pres">
      <dgm:prSet presAssocID="{52118402-830F-453E-8298-54D3CF846DE9}" presName="sibTrans" presStyleCnt="0"/>
      <dgm:spPr/>
    </dgm:pt>
    <dgm:pt modelId="{98B09FF7-702A-4DAC-8F22-BA931E0A6FF2}" type="pres">
      <dgm:prSet presAssocID="{F610AA2F-FDF2-43C1-A099-B815BD735A15}" presName="textNode" presStyleLbl="node1" presStyleIdx="3" presStyleCnt="5">
        <dgm:presLayoutVars>
          <dgm:bulletEnabled val="1"/>
        </dgm:presLayoutVars>
      </dgm:prSet>
      <dgm:spPr/>
      <dgm:t>
        <a:bodyPr/>
        <a:lstStyle/>
        <a:p>
          <a:endParaRPr lang="ru-RU"/>
        </a:p>
      </dgm:t>
    </dgm:pt>
    <dgm:pt modelId="{91EF7690-D2E0-4617-80A7-3352CFB5B676}" type="pres">
      <dgm:prSet presAssocID="{57874A43-BB96-4EEB-99D7-3B5640AFD703}" presName="sibTrans" presStyleCnt="0"/>
      <dgm:spPr/>
    </dgm:pt>
    <dgm:pt modelId="{EA56A784-8A61-4F4D-A527-628BA2B96F50}" type="pres">
      <dgm:prSet presAssocID="{855BDB29-FFC4-48C7-BF16-D24749A54002}" presName="textNode" presStyleLbl="node1" presStyleIdx="4" presStyleCnt="5">
        <dgm:presLayoutVars>
          <dgm:bulletEnabled val="1"/>
        </dgm:presLayoutVars>
      </dgm:prSet>
      <dgm:spPr/>
      <dgm:t>
        <a:bodyPr/>
        <a:lstStyle/>
        <a:p>
          <a:endParaRPr lang="ru-RU"/>
        </a:p>
      </dgm:t>
    </dgm:pt>
  </dgm:ptLst>
  <dgm:cxnLst>
    <dgm:cxn modelId="{28066D09-0BA8-4F37-BC16-8E35C242E9BE}" srcId="{A61BB211-E4B8-4549-A58B-F5A022218AB6}" destId="{F610AA2F-FDF2-43C1-A099-B815BD735A15}" srcOrd="3" destOrd="0" parTransId="{A01F0623-4FD0-4DC8-A690-03ACD0D7A035}" sibTransId="{57874A43-BB96-4EEB-99D7-3B5640AFD703}"/>
    <dgm:cxn modelId="{0C85FFB9-EFBB-4F4C-AE48-503687CD23A0}" srcId="{A61BB211-E4B8-4549-A58B-F5A022218AB6}" destId="{4C19A3E0-FAFE-41C8-A6A8-4F39C607F358}" srcOrd="2" destOrd="0" parTransId="{6074111B-60B4-4A67-BAC2-73BC2FAAC930}" sibTransId="{52118402-830F-453E-8298-54D3CF846DE9}"/>
    <dgm:cxn modelId="{63C44BCF-A10E-495E-B47A-A6CC0AFA2973}" srcId="{A61BB211-E4B8-4549-A58B-F5A022218AB6}" destId="{8ABB04A5-95BA-48E1-8CD9-C5CB81052A67}" srcOrd="0" destOrd="0" parTransId="{10B2ADE8-7EBD-4DC3-B7EA-11C3E413D77B}" sibTransId="{424F9180-7D2B-49F2-815C-C16A2082098E}"/>
    <dgm:cxn modelId="{ADC6F1CD-A7D0-4B08-ABB3-CB74430BA039}" srcId="{A61BB211-E4B8-4549-A58B-F5A022218AB6}" destId="{DB571421-BCF6-47AF-BAEB-CF6E6F4AF327}" srcOrd="1" destOrd="0" parTransId="{16ABAE91-88CF-4C20-B54A-D81D5DF2F5D1}" sibTransId="{C08038BA-47CF-4219-A472-6D789CDC4D6D}"/>
    <dgm:cxn modelId="{31123791-D7C1-4FFA-AFDB-699A2C47F980}" type="presOf" srcId="{855BDB29-FFC4-48C7-BF16-D24749A54002}" destId="{EA56A784-8A61-4F4D-A527-628BA2B96F50}" srcOrd="0" destOrd="0" presId="urn:microsoft.com/office/officeart/2005/8/layout/hProcess9"/>
    <dgm:cxn modelId="{2D9802EB-1F9E-4CAA-AF6B-0EB06B72A365}" type="presOf" srcId="{8ABB04A5-95BA-48E1-8CD9-C5CB81052A67}" destId="{55AF2F6A-64AD-4BAD-BE61-C61636230A8F}" srcOrd="0" destOrd="0" presId="urn:microsoft.com/office/officeart/2005/8/layout/hProcess9"/>
    <dgm:cxn modelId="{A4D0D09A-4B25-4D36-BC2D-209E144A4819}" srcId="{A61BB211-E4B8-4549-A58B-F5A022218AB6}" destId="{855BDB29-FFC4-48C7-BF16-D24749A54002}" srcOrd="4" destOrd="0" parTransId="{D230D6A1-EE4E-44E7-9DB2-9A61B65BD6D9}" sibTransId="{8949364A-A3CD-49BD-8C5B-71110B2CFFFE}"/>
    <dgm:cxn modelId="{E6219907-33F5-4525-80BD-551D3C4F6115}" type="presOf" srcId="{A61BB211-E4B8-4549-A58B-F5A022218AB6}" destId="{2F2C809F-39E0-4345-85F6-B1CEFEB0E84D}" srcOrd="0" destOrd="0" presId="urn:microsoft.com/office/officeart/2005/8/layout/hProcess9"/>
    <dgm:cxn modelId="{526DDA3A-2EE9-4A0D-AA36-4F7C3EC07444}" type="presOf" srcId="{DB571421-BCF6-47AF-BAEB-CF6E6F4AF327}" destId="{1F664B1D-C020-405D-BE7D-3E143D37E470}" srcOrd="0" destOrd="0" presId="urn:microsoft.com/office/officeart/2005/8/layout/hProcess9"/>
    <dgm:cxn modelId="{A83B5489-AC01-46F5-84E4-FF089B47FC1A}" type="presOf" srcId="{4C19A3E0-FAFE-41C8-A6A8-4F39C607F358}" destId="{3D5DC202-6687-40A0-A16F-0E7C6603AF32}" srcOrd="0" destOrd="0" presId="urn:microsoft.com/office/officeart/2005/8/layout/hProcess9"/>
    <dgm:cxn modelId="{993EDD77-F494-4DE1-B90C-6E465D67560A}" type="presOf" srcId="{F610AA2F-FDF2-43C1-A099-B815BD735A15}" destId="{98B09FF7-702A-4DAC-8F22-BA931E0A6FF2}" srcOrd="0" destOrd="0" presId="urn:microsoft.com/office/officeart/2005/8/layout/hProcess9"/>
    <dgm:cxn modelId="{4FE5AF68-0943-49C1-8065-D509D8FA1776}" type="presParOf" srcId="{2F2C809F-39E0-4345-85F6-B1CEFEB0E84D}" destId="{2100D4F7-AF21-4D58-80A1-0C016E12884B}" srcOrd="0" destOrd="0" presId="urn:microsoft.com/office/officeart/2005/8/layout/hProcess9"/>
    <dgm:cxn modelId="{8EC94CAE-0BC3-4AC5-B7CB-F48DAC42FC8E}" type="presParOf" srcId="{2F2C809F-39E0-4345-85F6-B1CEFEB0E84D}" destId="{EBE1DE14-D317-430A-9747-8F193129A3CE}" srcOrd="1" destOrd="0" presId="urn:microsoft.com/office/officeart/2005/8/layout/hProcess9"/>
    <dgm:cxn modelId="{C2EAA58F-5E0A-4C7D-9A3C-71B0E993F7DB}" type="presParOf" srcId="{EBE1DE14-D317-430A-9747-8F193129A3CE}" destId="{55AF2F6A-64AD-4BAD-BE61-C61636230A8F}" srcOrd="0" destOrd="0" presId="urn:microsoft.com/office/officeart/2005/8/layout/hProcess9"/>
    <dgm:cxn modelId="{E6F50364-3C2B-47EF-B1C0-05EC70BB1174}" type="presParOf" srcId="{EBE1DE14-D317-430A-9747-8F193129A3CE}" destId="{231D0056-91F6-4DCF-A619-EE0DD64190AD}" srcOrd="1" destOrd="0" presId="urn:microsoft.com/office/officeart/2005/8/layout/hProcess9"/>
    <dgm:cxn modelId="{8ADF9712-9725-427E-A4A0-00491FE14EBD}" type="presParOf" srcId="{EBE1DE14-D317-430A-9747-8F193129A3CE}" destId="{1F664B1D-C020-405D-BE7D-3E143D37E470}" srcOrd="2" destOrd="0" presId="urn:microsoft.com/office/officeart/2005/8/layout/hProcess9"/>
    <dgm:cxn modelId="{58E1CB75-9B96-4A5F-ADD5-949BD326D50D}" type="presParOf" srcId="{EBE1DE14-D317-430A-9747-8F193129A3CE}" destId="{5607127D-14F8-432B-BEE1-54A2F13DE14C}" srcOrd="3" destOrd="0" presId="urn:microsoft.com/office/officeart/2005/8/layout/hProcess9"/>
    <dgm:cxn modelId="{FE9C7D8F-3BA1-4B3C-BCD3-05DB3557C1DB}" type="presParOf" srcId="{EBE1DE14-D317-430A-9747-8F193129A3CE}" destId="{3D5DC202-6687-40A0-A16F-0E7C6603AF32}" srcOrd="4" destOrd="0" presId="urn:microsoft.com/office/officeart/2005/8/layout/hProcess9"/>
    <dgm:cxn modelId="{2D1203A7-94C4-487D-B7BE-420A2EECDC33}" type="presParOf" srcId="{EBE1DE14-D317-430A-9747-8F193129A3CE}" destId="{BE1D9F44-8623-4313-8301-8238C17B1759}" srcOrd="5" destOrd="0" presId="urn:microsoft.com/office/officeart/2005/8/layout/hProcess9"/>
    <dgm:cxn modelId="{199A3D3A-AF07-4A27-970D-CD03B59A366B}" type="presParOf" srcId="{EBE1DE14-D317-430A-9747-8F193129A3CE}" destId="{98B09FF7-702A-4DAC-8F22-BA931E0A6FF2}" srcOrd="6" destOrd="0" presId="urn:microsoft.com/office/officeart/2005/8/layout/hProcess9"/>
    <dgm:cxn modelId="{4F4AB81A-86F8-4EF5-9146-579E1B1755A3}" type="presParOf" srcId="{EBE1DE14-D317-430A-9747-8F193129A3CE}" destId="{91EF7690-D2E0-4617-80A7-3352CFB5B676}" srcOrd="7" destOrd="0" presId="urn:microsoft.com/office/officeart/2005/8/layout/hProcess9"/>
    <dgm:cxn modelId="{02EB680E-2AF1-4DAD-9973-5D42C03DAA48}" type="presParOf" srcId="{EBE1DE14-D317-430A-9747-8F193129A3CE}" destId="{EA56A784-8A61-4F4D-A527-628BA2B96F50}"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54AE62-8D59-4F0A-AA9D-8BA7DA07C529}" type="doc">
      <dgm:prSet loTypeId="urn:microsoft.com/office/officeart/2005/8/layout/chevron2" loCatId="process" qsTypeId="urn:microsoft.com/office/officeart/2005/8/quickstyle/simple1" qsCatId="simple" csTypeId="urn:microsoft.com/office/officeart/2005/8/colors/accent0_3" csCatId="mainScheme" phldr="1"/>
      <dgm:spPr/>
      <dgm:t>
        <a:bodyPr/>
        <a:lstStyle/>
        <a:p>
          <a:endParaRPr lang="ru-RU"/>
        </a:p>
      </dgm:t>
    </dgm:pt>
    <dgm:pt modelId="{0A9AA37C-63FB-47BC-82EC-BBA00D4000C7}">
      <dgm:prSet phldrT="[Текст]" custT="1"/>
      <dgm:spPr/>
      <dgm:t>
        <a:bodyPr/>
        <a:lstStyle/>
        <a:p>
          <a:r>
            <a:rPr lang="kk-KZ" sz="1400" dirty="0" smtClean="0"/>
            <a:t>1</a:t>
          </a:r>
          <a:endParaRPr lang="ru-RU" sz="1400" dirty="0"/>
        </a:p>
      </dgm:t>
    </dgm:pt>
    <dgm:pt modelId="{B6AD027A-3B56-4B23-88D6-5760BF10FFA3}" type="parTrans" cxnId="{CBFA31F0-44EA-47E8-8BA4-E6AD0434F4E2}">
      <dgm:prSet/>
      <dgm:spPr/>
      <dgm:t>
        <a:bodyPr/>
        <a:lstStyle/>
        <a:p>
          <a:endParaRPr lang="ru-RU" sz="1400"/>
        </a:p>
      </dgm:t>
    </dgm:pt>
    <dgm:pt modelId="{F7BF8FC5-06D2-46EA-A2EC-75A20657E0F0}" type="sibTrans" cxnId="{CBFA31F0-44EA-47E8-8BA4-E6AD0434F4E2}">
      <dgm:prSet/>
      <dgm:spPr/>
      <dgm:t>
        <a:bodyPr/>
        <a:lstStyle/>
        <a:p>
          <a:endParaRPr lang="ru-RU" sz="1400"/>
        </a:p>
      </dgm:t>
    </dgm:pt>
    <dgm:pt modelId="{4BA85D6A-692E-45B3-B49D-EF5B92613C00}">
      <dgm:prSet phldrT="[Текст]" custT="1"/>
      <dgm:spPr/>
      <dgm:t>
        <a:bodyPr/>
        <a:lstStyle/>
        <a:p>
          <a:r>
            <a:rPr lang="kk-KZ" sz="1400" dirty="0" smtClean="0"/>
            <a:t>Ресімделген құжаттармен және қолхаттармен жасырылған және ештеңемен жасырылмаған ақшалай қаражатты тікелей ұрлау.</a:t>
          </a:r>
          <a:endParaRPr lang="ru-RU" sz="1400" dirty="0"/>
        </a:p>
      </dgm:t>
    </dgm:pt>
    <dgm:pt modelId="{07FFF448-12F8-41BB-9F9E-97053F2F32C2}" type="parTrans" cxnId="{D21F04B2-5429-4E18-82B8-0EF839BB6AC4}">
      <dgm:prSet/>
      <dgm:spPr/>
      <dgm:t>
        <a:bodyPr/>
        <a:lstStyle/>
        <a:p>
          <a:endParaRPr lang="ru-RU" sz="1400"/>
        </a:p>
      </dgm:t>
    </dgm:pt>
    <dgm:pt modelId="{43E13F6D-081B-4EE5-AEF1-31FEDD5599CF}" type="sibTrans" cxnId="{D21F04B2-5429-4E18-82B8-0EF839BB6AC4}">
      <dgm:prSet/>
      <dgm:spPr/>
      <dgm:t>
        <a:bodyPr/>
        <a:lstStyle/>
        <a:p>
          <a:endParaRPr lang="ru-RU" sz="1400"/>
        </a:p>
      </dgm:t>
    </dgm:pt>
    <dgm:pt modelId="{E288CC3A-EE9E-4B25-88FF-DDDAB79BACFE}">
      <dgm:prSet phldrT="[Текст]" custT="1"/>
      <dgm:spPr/>
      <dgm:t>
        <a:bodyPr/>
        <a:lstStyle/>
        <a:p>
          <a:r>
            <a:rPr lang="kk-KZ" sz="1400" dirty="0" smtClean="0"/>
            <a:t>2</a:t>
          </a:r>
          <a:endParaRPr lang="ru-RU" sz="1400" dirty="0"/>
        </a:p>
      </dgm:t>
    </dgm:pt>
    <dgm:pt modelId="{C7D6BEA7-B164-4F1F-A7F8-A68AA1EE0A26}" type="parTrans" cxnId="{403349D3-2D21-47FF-AAC5-248DE50CF600}">
      <dgm:prSet/>
      <dgm:spPr/>
      <dgm:t>
        <a:bodyPr/>
        <a:lstStyle/>
        <a:p>
          <a:endParaRPr lang="ru-RU" sz="1400"/>
        </a:p>
      </dgm:t>
    </dgm:pt>
    <dgm:pt modelId="{FF96158F-46F5-4DB1-801C-5C0CB91EBB81}" type="sibTrans" cxnId="{403349D3-2D21-47FF-AAC5-248DE50CF600}">
      <dgm:prSet/>
      <dgm:spPr/>
      <dgm:t>
        <a:bodyPr/>
        <a:lstStyle/>
        <a:p>
          <a:endParaRPr lang="ru-RU" sz="1400"/>
        </a:p>
      </dgm:t>
    </dgm:pt>
    <dgm:pt modelId="{11A49751-8088-442E-A2E1-A46003BB3482}">
      <dgm:prSet phldrT="[Текст]" custT="1"/>
      <dgm:spPr/>
      <dgm:t>
        <a:bodyPr/>
        <a:lstStyle/>
        <a:p>
          <a:r>
            <a:rPr lang="kk-KZ" sz="1400" dirty="0" smtClean="0"/>
            <a:t>Банктен, әртүрлі тұлғалар мен ұйымдардан кірістік ордерлер бойынша, басқа ұйымдардан сенімхат бойынша түскен ақшаны кіріске алмау және иемдену. </a:t>
          </a:r>
          <a:endParaRPr lang="ru-RU" sz="1400" dirty="0"/>
        </a:p>
      </dgm:t>
    </dgm:pt>
    <dgm:pt modelId="{55E634D9-6768-4DF5-9265-036F65620CB7}" type="parTrans" cxnId="{F3638E58-064D-46BC-B2BD-7E6B2009A774}">
      <dgm:prSet/>
      <dgm:spPr/>
      <dgm:t>
        <a:bodyPr/>
        <a:lstStyle/>
        <a:p>
          <a:endParaRPr lang="ru-RU" sz="1400"/>
        </a:p>
      </dgm:t>
    </dgm:pt>
    <dgm:pt modelId="{DAC31A3E-9E55-4027-94DD-A7B673021FA2}" type="sibTrans" cxnId="{F3638E58-064D-46BC-B2BD-7E6B2009A774}">
      <dgm:prSet/>
      <dgm:spPr/>
      <dgm:t>
        <a:bodyPr/>
        <a:lstStyle/>
        <a:p>
          <a:endParaRPr lang="ru-RU" sz="1400"/>
        </a:p>
      </dgm:t>
    </dgm:pt>
    <dgm:pt modelId="{1F219BCB-1627-472E-A612-99AB6E192333}">
      <dgm:prSet phldrT="[Текст]" custT="1"/>
      <dgm:spPr/>
      <dgm:t>
        <a:bodyPr/>
        <a:lstStyle/>
        <a:p>
          <a:r>
            <a:rPr lang="kk-KZ" sz="1400" dirty="0" smtClean="0"/>
            <a:t>6</a:t>
          </a:r>
          <a:endParaRPr lang="ru-RU" sz="1400" dirty="0"/>
        </a:p>
      </dgm:t>
    </dgm:pt>
    <dgm:pt modelId="{383118AD-3BCF-42C6-88E4-EAF28D441AB9}" type="parTrans" cxnId="{025DAF1E-D319-434A-9B13-F1D26CA61EED}">
      <dgm:prSet/>
      <dgm:spPr/>
      <dgm:t>
        <a:bodyPr/>
        <a:lstStyle/>
        <a:p>
          <a:endParaRPr lang="ru-RU" sz="1400"/>
        </a:p>
      </dgm:t>
    </dgm:pt>
    <dgm:pt modelId="{43FCC61B-6BC9-4F07-ABEF-56F7BACE187E}" type="sibTrans" cxnId="{025DAF1E-D319-434A-9B13-F1D26CA61EED}">
      <dgm:prSet/>
      <dgm:spPr/>
      <dgm:t>
        <a:bodyPr/>
        <a:lstStyle/>
        <a:p>
          <a:endParaRPr lang="ru-RU" sz="1400"/>
        </a:p>
      </dgm:t>
    </dgm:pt>
    <dgm:pt modelId="{6D7BA45D-1CE6-4042-BDFD-0AC74C729B10}">
      <dgm:prSet phldrT="[Текст]" custT="1"/>
      <dgm:spPr/>
      <dgm:t>
        <a:bodyPr/>
        <a:lstStyle/>
        <a:p>
          <a:r>
            <a:rPr lang="kk-KZ" sz="1400" dirty="0" smtClean="0"/>
            <a:t>Кассадағы ақшаны есептен шығару; бір құжатты қайтадан пайдалану; кассалық құжаттар мен есептерде жиынтықты дұрыс есептемеу. </a:t>
          </a:r>
          <a:endParaRPr lang="ru-RU" sz="1400" dirty="0"/>
        </a:p>
      </dgm:t>
    </dgm:pt>
    <dgm:pt modelId="{D89AF866-1C0B-45AF-9C72-DDE56D508952}" type="parTrans" cxnId="{A211F6BD-BD2F-4DA1-A901-7153B586A8D1}">
      <dgm:prSet/>
      <dgm:spPr/>
      <dgm:t>
        <a:bodyPr/>
        <a:lstStyle/>
        <a:p>
          <a:endParaRPr lang="ru-RU" sz="1400"/>
        </a:p>
      </dgm:t>
    </dgm:pt>
    <dgm:pt modelId="{95335026-0DAB-4294-BDB4-C52A6EF89594}" type="sibTrans" cxnId="{A211F6BD-BD2F-4DA1-A901-7153B586A8D1}">
      <dgm:prSet/>
      <dgm:spPr/>
      <dgm:t>
        <a:bodyPr/>
        <a:lstStyle/>
        <a:p>
          <a:endParaRPr lang="ru-RU" sz="1400"/>
        </a:p>
      </dgm:t>
    </dgm:pt>
    <dgm:pt modelId="{A928E94A-ACCC-4F1D-B615-7C0789EFD1F5}">
      <dgm:prSet phldrT="[Текст]" custT="1"/>
      <dgm:spPr/>
      <dgm:t>
        <a:bodyPr/>
        <a:lstStyle/>
        <a:p>
          <a:r>
            <a:rPr lang="kk-KZ" sz="1400" dirty="0" smtClean="0"/>
            <a:t>3 </a:t>
          </a:r>
          <a:endParaRPr lang="ru-RU" sz="1400" dirty="0"/>
        </a:p>
      </dgm:t>
    </dgm:pt>
    <dgm:pt modelId="{325DD723-41D1-4740-ABD9-08AB27AD3A14}" type="parTrans" cxnId="{26023226-64DC-47EA-875B-844BDCB915CD}">
      <dgm:prSet/>
      <dgm:spPr/>
      <dgm:t>
        <a:bodyPr/>
        <a:lstStyle/>
        <a:p>
          <a:endParaRPr lang="ru-RU" sz="1400"/>
        </a:p>
      </dgm:t>
    </dgm:pt>
    <dgm:pt modelId="{439800B1-DC13-491A-A161-982F6E1BF48E}" type="sibTrans" cxnId="{26023226-64DC-47EA-875B-844BDCB915CD}">
      <dgm:prSet/>
      <dgm:spPr/>
      <dgm:t>
        <a:bodyPr/>
        <a:lstStyle/>
        <a:p>
          <a:endParaRPr lang="ru-RU" sz="1400"/>
        </a:p>
      </dgm:t>
    </dgm:pt>
    <dgm:pt modelId="{CB706024-CA74-4737-BF3A-E8167827D6A8}">
      <dgm:prSet phldrT="[Текст]" custT="1"/>
      <dgm:spPr/>
      <dgm:t>
        <a:bodyPr/>
        <a:lstStyle/>
        <a:p>
          <a:endParaRPr lang="ru-RU" sz="1400" dirty="0"/>
        </a:p>
      </dgm:t>
    </dgm:pt>
    <dgm:pt modelId="{F8CC767A-8809-4CFB-A0A2-BADD0CC3BCAE}" type="parTrans" cxnId="{992176A9-4CBF-41BE-B6D9-EE778734AEB5}">
      <dgm:prSet/>
      <dgm:spPr/>
      <dgm:t>
        <a:bodyPr/>
        <a:lstStyle/>
        <a:p>
          <a:endParaRPr lang="ru-RU" sz="1400"/>
        </a:p>
      </dgm:t>
    </dgm:pt>
    <dgm:pt modelId="{A2EA7A72-C046-47C3-9759-9241FA26FE17}" type="sibTrans" cxnId="{992176A9-4CBF-41BE-B6D9-EE778734AEB5}">
      <dgm:prSet/>
      <dgm:spPr/>
      <dgm:t>
        <a:bodyPr/>
        <a:lstStyle/>
        <a:p>
          <a:endParaRPr lang="ru-RU" sz="1400"/>
        </a:p>
      </dgm:t>
    </dgm:pt>
    <dgm:pt modelId="{5A2A2ABE-FE11-4133-9C22-4B9309CB6E1A}">
      <dgm:prSet custT="1"/>
      <dgm:spPr/>
      <dgm:t>
        <a:bodyPr/>
        <a:lstStyle/>
        <a:p>
          <a:r>
            <a:rPr lang="kk-KZ" sz="1400" smtClean="0"/>
            <a:t>Ақшаның жалған құжаттар бойынша негізсіз есептен шығару сомасын көбейтіп, заңды ресімделген құжаттардағы жалғандық.</a:t>
          </a:r>
          <a:endParaRPr lang="ru-RU" sz="1400"/>
        </a:p>
      </dgm:t>
    </dgm:pt>
    <dgm:pt modelId="{DC0B61AD-FBFF-460D-AF87-AC3EA2B85F1E}" type="parTrans" cxnId="{EFD1321D-52DF-4464-8BD7-A1542D3F1B25}">
      <dgm:prSet/>
      <dgm:spPr/>
      <dgm:t>
        <a:bodyPr/>
        <a:lstStyle/>
        <a:p>
          <a:endParaRPr lang="ru-RU" sz="1400"/>
        </a:p>
      </dgm:t>
    </dgm:pt>
    <dgm:pt modelId="{C7DCBBB8-6293-4DBE-940D-A3F4CF89428A}" type="sibTrans" cxnId="{EFD1321D-52DF-4464-8BD7-A1542D3F1B25}">
      <dgm:prSet/>
      <dgm:spPr/>
      <dgm:t>
        <a:bodyPr/>
        <a:lstStyle/>
        <a:p>
          <a:endParaRPr lang="ru-RU" sz="1400"/>
        </a:p>
      </dgm:t>
    </dgm:pt>
    <dgm:pt modelId="{54B4D34F-D17E-4E85-959C-C934E2B18AF9}">
      <dgm:prSet phldrT="[Текст]" custT="1"/>
      <dgm:spPr/>
      <dgm:t>
        <a:bodyPr/>
        <a:lstStyle/>
        <a:p>
          <a:r>
            <a:rPr lang="kk-KZ" sz="1400" dirty="0" smtClean="0"/>
            <a:t>4</a:t>
          </a:r>
          <a:endParaRPr lang="ru-RU" sz="1400" dirty="0"/>
        </a:p>
      </dgm:t>
    </dgm:pt>
    <dgm:pt modelId="{B38D9258-40EF-40EC-A4CA-C51B1D3D5FCF}" type="parTrans" cxnId="{FBF49662-3375-418C-9F3F-7796EFBF5A20}">
      <dgm:prSet/>
      <dgm:spPr/>
      <dgm:t>
        <a:bodyPr/>
        <a:lstStyle/>
        <a:p>
          <a:endParaRPr lang="ru-RU" sz="1400"/>
        </a:p>
      </dgm:t>
    </dgm:pt>
    <dgm:pt modelId="{BCF3E26F-E5DF-4F04-8D87-1BFA4D8FB0C0}" type="sibTrans" cxnId="{FBF49662-3375-418C-9F3F-7796EFBF5A20}">
      <dgm:prSet/>
      <dgm:spPr/>
      <dgm:t>
        <a:bodyPr/>
        <a:lstStyle/>
        <a:p>
          <a:endParaRPr lang="ru-RU" sz="1400"/>
        </a:p>
      </dgm:t>
    </dgm:pt>
    <dgm:pt modelId="{2BBEBC27-05D1-46DA-9379-26857B5D73ED}">
      <dgm:prSet custT="1"/>
      <dgm:spPr/>
      <dgm:t>
        <a:bodyPr/>
        <a:lstStyle/>
        <a:p>
          <a:r>
            <a:rPr lang="kk-KZ" sz="1400" smtClean="0"/>
            <a:t>Әр түрлі тұлғалар мен ұйымдарға заңды есептелген соманы сіңіріп кету, соның ішінде еңбек ақыны, депонентті соманы негізсіз иелену.</a:t>
          </a:r>
          <a:endParaRPr lang="ru-RU" sz="1400"/>
        </a:p>
      </dgm:t>
    </dgm:pt>
    <dgm:pt modelId="{DE2E3FC8-484E-4D81-B47B-7B21744D4EBD}" type="parTrans" cxnId="{F31F3F36-B09A-405E-B184-22C852069F3B}">
      <dgm:prSet/>
      <dgm:spPr/>
      <dgm:t>
        <a:bodyPr/>
        <a:lstStyle/>
        <a:p>
          <a:endParaRPr lang="ru-RU" sz="1400"/>
        </a:p>
      </dgm:t>
    </dgm:pt>
    <dgm:pt modelId="{1EB2F2F1-DB8B-4BAD-A696-22946F8F579E}" type="sibTrans" cxnId="{F31F3F36-B09A-405E-B184-22C852069F3B}">
      <dgm:prSet/>
      <dgm:spPr/>
      <dgm:t>
        <a:bodyPr/>
        <a:lstStyle/>
        <a:p>
          <a:endParaRPr lang="ru-RU" sz="1400"/>
        </a:p>
      </dgm:t>
    </dgm:pt>
    <dgm:pt modelId="{CAC4B0AE-8065-4C2F-9133-D0D48E9CCE0F}">
      <dgm:prSet phldrT="[Текст]" custT="1"/>
      <dgm:spPr/>
      <dgm:t>
        <a:bodyPr/>
        <a:lstStyle/>
        <a:p>
          <a:r>
            <a:rPr lang="kk-KZ" sz="1400" dirty="0" smtClean="0"/>
            <a:t>5</a:t>
          </a:r>
          <a:endParaRPr lang="ru-RU" sz="1400" dirty="0"/>
        </a:p>
      </dgm:t>
    </dgm:pt>
    <dgm:pt modelId="{BCAFB2F0-5589-49AF-972A-3CBBE3600CCA}" type="parTrans" cxnId="{A9EF6884-FCE6-4A20-B7B9-E7D2D5234D07}">
      <dgm:prSet/>
      <dgm:spPr/>
      <dgm:t>
        <a:bodyPr/>
        <a:lstStyle/>
        <a:p>
          <a:endParaRPr lang="ru-RU" sz="1400"/>
        </a:p>
      </dgm:t>
    </dgm:pt>
    <dgm:pt modelId="{BC830320-6BA8-47AB-B938-CA746D6782F2}" type="sibTrans" cxnId="{A9EF6884-FCE6-4A20-B7B9-E7D2D5234D07}">
      <dgm:prSet/>
      <dgm:spPr/>
      <dgm:t>
        <a:bodyPr/>
        <a:lstStyle/>
        <a:p>
          <a:endParaRPr lang="ru-RU" sz="1400"/>
        </a:p>
      </dgm:t>
    </dgm:pt>
    <dgm:pt modelId="{D8AF7FD5-A448-410B-A5BB-1B5B2F014281}">
      <dgm:prSet custT="1"/>
      <dgm:spPr/>
      <dgm:t>
        <a:bodyPr/>
        <a:lstStyle/>
        <a:p>
          <a:r>
            <a:rPr lang="kk-KZ" sz="1400" dirty="0" smtClean="0"/>
            <a:t>Контрагенттермен дайын өнім, тауар үшін қолма-қол ақшамен есеп айырысу, бақылаушы-кассалық ақпараттарды қолданбай, жұмыс орындау мен қызмет көрсету.</a:t>
          </a:r>
          <a:endParaRPr lang="ru-RU" sz="1400" dirty="0"/>
        </a:p>
      </dgm:t>
    </dgm:pt>
    <dgm:pt modelId="{7B29215E-D297-4984-BDCC-E086DCC695BB}" type="parTrans" cxnId="{CAAF4300-BBE0-4A98-A49F-5261D36C5833}">
      <dgm:prSet/>
      <dgm:spPr/>
      <dgm:t>
        <a:bodyPr/>
        <a:lstStyle/>
        <a:p>
          <a:endParaRPr lang="ru-RU" sz="1400"/>
        </a:p>
      </dgm:t>
    </dgm:pt>
    <dgm:pt modelId="{A368A2E2-8D2E-4997-826E-EFC31C837666}" type="sibTrans" cxnId="{CAAF4300-BBE0-4A98-A49F-5261D36C5833}">
      <dgm:prSet/>
      <dgm:spPr/>
      <dgm:t>
        <a:bodyPr/>
        <a:lstStyle/>
        <a:p>
          <a:endParaRPr lang="ru-RU" sz="1400"/>
        </a:p>
      </dgm:t>
    </dgm:pt>
    <dgm:pt modelId="{280422F4-3665-42BA-8FD3-AF8C99996D7B}">
      <dgm:prSet phldrT="[Текст]" custT="1"/>
      <dgm:spPr/>
      <dgm:t>
        <a:bodyPr/>
        <a:lstStyle/>
        <a:p>
          <a:endParaRPr lang="ru-RU" sz="1400" dirty="0"/>
        </a:p>
      </dgm:t>
    </dgm:pt>
    <dgm:pt modelId="{908BA810-D363-4E99-8848-373F58434DC4}" type="parTrans" cxnId="{390E4F21-1CD4-4097-A9A7-AB8794868B9C}">
      <dgm:prSet/>
      <dgm:spPr/>
      <dgm:t>
        <a:bodyPr/>
        <a:lstStyle/>
        <a:p>
          <a:endParaRPr lang="ru-RU"/>
        </a:p>
      </dgm:t>
    </dgm:pt>
    <dgm:pt modelId="{68E7F537-AAD8-4BCD-93D1-3EB810F60CC3}" type="sibTrans" cxnId="{390E4F21-1CD4-4097-A9A7-AB8794868B9C}">
      <dgm:prSet/>
      <dgm:spPr/>
      <dgm:t>
        <a:bodyPr/>
        <a:lstStyle/>
        <a:p>
          <a:endParaRPr lang="ru-RU"/>
        </a:p>
      </dgm:t>
    </dgm:pt>
    <dgm:pt modelId="{92904563-BBBC-4984-9D16-6D75BA8424F4}" type="pres">
      <dgm:prSet presAssocID="{C654AE62-8D59-4F0A-AA9D-8BA7DA07C529}" presName="linearFlow" presStyleCnt="0">
        <dgm:presLayoutVars>
          <dgm:dir/>
          <dgm:animLvl val="lvl"/>
          <dgm:resizeHandles val="exact"/>
        </dgm:presLayoutVars>
      </dgm:prSet>
      <dgm:spPr/>
      <dgm:t>
        <a:bodyPr/>
        <a:lstStyle/>
        <a:p>
          <a:endParaRPr lang="ru-RU"/>
        </a:p>
      </dgm:t>
    </dgm:pt>
    <dgm:pt modelId="{2537F16B-50DE-4274-9DC1-117F6EBA995A}" type="pres">
      <dgm:prSet presAssocID="{0A9AA37C-63FB-47BC-82EC-BBA00D4000C7}" presName="composite" presStyleCnt="0"/>
      <dgm:spPr/>
    </dgm:pt>
    <dgm:pt modelId="{BD99BF0C-320C-42DE-B39E-AE6B1735FA82}" type="pres">
      <dgm:prSet presAssocID="{0A9AA37C-63FB-47BC-82EC-BBA00D4000C7}" presName="parentText" presStyleLbl="alignNode1" presStyleIdx="0" presStyleCnt="6">
        <dgm:presLayoutVars>
          <dgm:chMax val="1"/>
          <dgm:bulletEnabled val="1"/>
        </dgm:presLayoutVars>
      </dgm:prSet>
      <dgm:spPr/>
      <dgm:t>
        <a:bodyPr/>
        <a:lstStyle/>
        <a:p>
          <a:endParaRPr lang="ru-RU"/>
        </a:p>
      </dgm:t>
    </dgm:pt>
    <dgm:pt modelId="{0967B073-DB19-4DEA-8EDF-EA73C26620AD}" type="pres">
      <dgm:prSet presAssocID="{0A9AA37C-63FB-47BC-82EC-BBA00D4000C7}" presName="descendantText" presStyleLbl="alignAcc1" presStyleIdx="0" presStyleCnt="6">
        <dgm:presLayoutVars>
          <dgm:bulletEnabled val="1"/>
        </dgm:presLayoutVars>
      </dgm:prSet>
      <dgm:spPr/>
      <dgm:t>
        <a:bodyPr/>
        <a:lstStyle/>
        <a:p>
          <a:endParaRPr lang="ru-RU"/>
        </a:p>
      </dgm:t>
    </dgm:pt>
    <dgm:pt modelId="{AC2E19FC-FBBB-4C0F-BE43-60B52A873690}" type="pres">
      <dgm:prSet presAssocID="{F7BF8FC5-06D2-46EA-A2EC-75A20657E0F0}" presName="sp" presStyleCnt="0"/>
      <dgm:spPr/>
    </dgm:pt>
    <dgm:pt modelId="{DBA00DF7-053F-4DAC-BA57-B096C4440A0A}" type="pres">
      <dgm:prSet presAssocID="{E288CC3A-EE9E-4B25-88FF-DDDAB79BACFE}" presName="composite" presStyleCnt="0"/>
      <dgm:spPr/>
    </dgm:pt>
    <dgm:pt modelId="{92EDE62D-3F75-4FCD-BAD8-E545C4441106}" type="pres">
      <dgm:prSet presAssocID="{E288CC3A-EE9E-4B25-88FF-DDDAB79BACFE}" presName="parentText" presStyleLbl="alignNode1" presStyleIdx="1" presStyleCnt="6">
        <dgm:presLayoutVars>
          <dgm:chMax val="1"/>
          <dgm:bulletEnabled val="1"/>
        </dgm:presLayoutVars>
      </dgm:prSet>
      <dgm:spPr/>
      <dgm:t>
        <a:bodyPr/>
        <a:lstStyle/>
        <a:p>
          <a:endParaRPr lang="ru-RU"/>
        </a:p>
      </dgm:t>
    </dgm:pt>
    <dgm:pt modelId="{B09F2880-BE71-4088-A4CD-451C05E6E4A8}" type="pres">
      <dgm:prSet presAssocID="{E288CC3A-EE9E-4B25-88FF-DDDAB79BACFE}" presName="descendantText" presStyleLbl="alignAcc1" presStyleIdx="1" presStyleCnt="6">
        <dgm:presLayoutVars>
          <dgm:bulletEnabled val="1"/>
        </dgm:presLayoutVars>
      </dgm:prSet>
      <dgm:spPr/>
      <dgm:t>
        <a:bodyPr/>
        <a:lstStyle/>
        <a:p>
          <a:endParaRPr lang="ru-RU"/>
        </a:p>
      </dgm:t>
    </dgm:pt>
    <dgm:pt modelId="{05627DF2-A717-456E-823A-23AD85261CED}" type="pres">
      <dgm:prSet presAssocID="{FF96158F-46F5-4DB1-801C-5C0CB91EBB81}" presName="sp" presStyleCnt="0"/>
      <dgm:spPr/>
    </dgm:pt>
    <dgm:pt modelId="{F8B7980C-3CEE-4C63-B2B5-C6017AA9DA5F}" type="pres">
      <dgm:prSet presAssocID="{A928E94A-ACCC-4F1D-B615-7C0789EFD1F5}" presName="composite" presStyleCnt="0"/>
      <dgm:spPr/>
    </dgm:pt>
    <dgm:pt modelId="{8412EB00-0312-4247-89D0-48D35B0AE621}" type="pres">
      <dgm:prSet presAssocID="{A928E94A-ACCC-4F1D-B615-7C0789EFD1F5}" presName="parentText" presStyleLbl="alignNode1" presStyleIdx="2" presStyleCnt="6">
        <dgm:presLayoutVars>
          <dgm:chMax val="1"/>
          <dgm:bulletEnabled val="1"/>
        </dgm:presLayoutVars>
      </dgm:prSet>
      <dgm:spPr/>
      <dgm:t>
        <a:bodyPr/>
        <a:lstStyle/>
        <a:p>
          <a:endParaRPr lang="ru-RU"/>
        </a:p>
      </dgm:t>
    </dgm:pt>
    <dgm:pt modelId="{DA31955D-EEFF-48FB-AC1E-134F63114BA8}" type="pres">
      <dgm:prSet presAssocID="{A928E94A-ACCC-4F1D-B615-7C0789EFD1F5}" presName="descendantText" presStyleLbl="alignAcc1" presStyleIdx="2" presStyleCnt="6">
        <dgm:presLayoutVars>
          <dgm:bulletEnabled val="1"/>
        </dgm:presLayoutVars>
      </dgm:prSet>
      <dgm:spPr/>
      <dgm:t>
        <a:bodyPr/>
        <a:lstStyle/>
        <a:p>
          <a:endParaRPr lang="ru-RU"/>
        </a:p>
      </dgm:t>
    </dgm:pt>
    <dgm:pt modelId="{6AB4C253-69C9-470E-B39C-54EFA1527120}" type="pres">
      <dgm:prSet presAssocID="{439800B1-DC13-491A-A161-982F6E1BF48E}" presName="sp" presStyleCnt="0"/>
      <dgm:spPr/>
    </dgm:pt>
    <dgm:pt modelId="{D5540412-301D-49EA-A3B5-C6C65D811712}" type="pres">
      <dgm:prSet presAssocID="{54B4D34F-D17E-4E85-959C-C934E2B18AF9}" presName="composite" presStyleCnt="0"/>
      <dgm:spPr/>
    </dgm:pt>
    <dgm:pt modelId="{D5804B43-64E1-488B-B29A-CC3BB1C7A79C}" type="pres">
      <dgm:prSet presAssocID="{54B4D34F-D17E-4E85-959C-C934E2B18AF9}" presName="parentText" presStyleLbl="alignNode1" presStyleIdx="3" presStyleCnt="6">
        <dgm:presLayoutVars>
          <dgm:chMax val="1"/>
          <dgm:bulletEnabled val="1"/>
        </dgm:presLayoutVars>
      </dgm:prSet>
      <dgm:spPr/>
      <dgm:t>
        <a:bodyPr/>
        <a:lstStyle/>
        <a:p>
          <a:endParaRPr lang="ru-RU"/>
        </a:p>
      </dgm:t>
    </dgm:pt>
    <dgm:pt modelId="{36FA86BD-E047-40EE-BF50-AB9A29072673}" type="pres">
      <dgm:prSet presAssocID="{54B4D34F-D17E-4E85-959C-C934E2B18AF9}" presName="descendantText" presStyleLbl="alignAcc1" presStyleIdx="3" presStyleCnt="6">
        <dgm:presLayoutVars>
          <dgm:bulletEnabled val="1"/>
        </dgm:presLayoutVars>
      </dgm:prSet>
      <dgm:spPr/>
      <dgm:t>
        <a:bodyPr/>
        <a:lstStyle/>
        <a:p>
          <a:endParaRPr lang="ru-RU"/>
        </a:p>
      </dgm:t>
    </dgm:pt>
    <dgm:pt modelId="{02C8399C-5F86-467A-A1B8-4FD1F24D6681}" type="pres">
      <dgm:prSet presAssocID="{BCF3E26F-E5DF-4F04-8D87-1BFA4D8FB0C0}" presName="sp" presStyleCnt="0"/>
      <dgm:spPr/>
    </dgm:pt>
    <dgm:pt modelId="{4D49A2E7-FD40-4DE2-BD87-00379D2D54E0}" type="pres">
      <dgm:prSet presAssocID="{CAC4B0AE-8065-4C2F-9133-D0D48E9CCE0F}" presName="composite" presStyleCnt="0"/>
      <dgm:spPr/>
    </dgm:pt>
    <dgm:pt modelId="{6EBD8BA4-1169-4D12-8264-E1FC21128943}" type="pres">
      <dgm:prSet presAssocID="{CAC4B0AE-8065-4C2F-9133-D0D48E9CCE0F}" presName="parentText" presStyleLbl="alignNode1" presStyleIdx="4" presStyleCnt="6">
        <dgm:presLayoutVars>
          <dgm:chMax val="1"/>
          <dgm:bulletEnabled val="1"/>
        </dgm:presLayoutVars>
      </dgm:prSet>
      <dgm:spPr/>
      <dgm:t>
        <a:bodyPr/>
        <a:lstStyle/>
        <a:p>
          <a:endParaRPr lang="ru-RU"/>
        </a:p>
      </dgm:t>
    </dgm:pt>
    <dgm:pt modelId="{C5B1158B-B274-4726-A2E1-4EEBBF14E152}" type="pres">
      <dgm:prSet presAssocID="{CAC4B0AE-8065-4C2F-9133-D0D48E9CCE0F}" presName="descendantText" presStyleLbl="alignAcc1" presStyleIdx="4" presStyleCnt="6">
        <dgm:presLayoutVars>
          <dgm:bulletEnabled val="1"/>
        </dgm:presLayoutVars>
      </dgm:prSet>
      <dgm:spPr/>
      <dgm:t>
        <a:bodyPr/>
        <a:lstStyle/>
        <a:p>
          <a:endParaRPr lang="ru-RU"/>
        </a:p>
      </dgm:t>
    </dgm:pt>
    <dgm:pt modelId="{82F80B21-3F4D-4E29-B8C0-2774F97438AF}" type="pres">
      <dgm:prSet presAssocID="{BC830320-6BA8-47AB-B938-CA746D6782F2}" presName="sp" presStyleCnt="0"/>
      <dgm:spPr/>
    </dgm:pt>
    <dgm:pt modelId="{4D0FF118-D448-4731-94DF-F2211FE02D1F}" type="pres">
      <dgm:prSet presAssocID="{1F219BCB-1627-472E-A612-99AB6E192333}" presName="composite" presStyleCnt="0"/>
      <dgm:spPr/>
    </dgm:pt>
    <dgm:pt modelId="{094423FA-A1DC-405B-8B5E-0345CC91B9D5}" type="pres">
      <dgm:prSet presAssocID="{1F219BCB-1627-472E-A612-99AB6E192333}" presName="parentText" presStyleLbl="alignNode1" presStyleIdx="5" presStyleCnt="6">
        <dgm:presLayoutVars>
          <dgm:chMax val="1"/>
          <dgm:bulletEnabled val="1"/>
        </dgm:presLayoutVars>
      </dgm:prSet>
      <dgm:spPr/>
      <dgm:t>
        <a:bodyPr/>
        <a:lstStyle/>
        <a:p>
          <a:endParaRPr lang="ru-RU"/>
        </a:p>
      </dgm:t>
    </dgm:pt>
    <dgm:pt modelId="{5B20D22A-24FF-464D-ADB9-C47E5BAF9F0E}" type="pres">
      <dgm:prSet presAssocID="{1F219BCB-1627-472E-A612-99AB6E192333}" presName="descendantText" presStyleLbl="alignAcc1" presStyleIdx="5" presStyleCnt="6">
        <dgm:presLayoutVars>
          <dgm:bulletEnabled val="1"/>
        </dgm:presLayoutVars>
      </dgm:prSet>
      <dgm:spPr/>
      <dgm:t>
        <a:bodyPr/>
        <a:lstStyle/>
        <a:p>
          <a:endParaRPr lang="ru-RU"/>
        </a:p>
      </dgm:t>
    </dgm:pt>
  </dgm:ptLst>
  <dgm:cxnLst>
    <dgm:cxn modelId="{A9EF6884-FCE6-4A20-B7B9-E7D2D5234D07}" srcId="{C654AE62-8D59-4F0A-AA9D-8BA7DA07C529}" destId="{CAC4B0AE-8065-4C2F-9133-D0D48E9CCE0F}" srcOrd="4" destOrd="0" parTransId="{BCAFB2F0-5589-49AF-972A-3CBBE3600CCA}" sibTransId="{BC830320-6BA8-47AB-B938-CA746D6782F2}"/>
    <dgm:cxn modelId="{EB0520AF-2FA1-41F6-BCEA-404437054A2D}" type="presOf" srcId="{54B4D34F-D17E-4E85-959C-C934E2B18AF9}" destId="{D5804B43-64E1-488B-B29A-CC3BB1C7A79C}" srcOrd="0" destOrd="0" presId="urn:microsoft.com/office/officeart/2005/8/layout/chevron2"/>
    <dgm:cxn modelId="{97E56F81-066F-4A0D-BB9D-11E085037DB8}" type="presOf" srcId="{CB706024-CA74-4737-BF3A-E8167827D6A8}" destId="{B09F2880-BE71-4088-A4CD-451C05E6E4A8}" srcOrd="0" destOrd="2" presId="urn:microsoft.com/office/officeart/2005/8/layout/chevron2"/>
    <dgm:cxn modelId="{FADDA9E4-4D65-4BB9-81CC-5121BB895CE5}" type="presOf" srcId="{2BBEBC27-05D1-46DA-9379-26857B5D73ED}" destId="{36FA86BD-E047-40EE-BF50-AB9A29072673}" srcOrd="0" destOrd="0" presId="urn:microsoft.com/office/officeart/2005/8/layout/chevron2"/>
    <dgm:cxn modelId="{579BD7F0-F3DF-46CB-9266-CAD8A9F9A3E2}" type="presOf" srcId="{5A2A2ABE-FE11-4133-9C22-4B9309CB6E1A}" destId="{DA31955D-EEFF-48FB-AC1E-134F63114BA8}" srcOrd="0" destOrd="0" presId="urn:microsoft.com/office/officeart/2005/8/layout/chevron2"/>
    <dgm:cxn modelId="{992176A9-4CBF-41BE-B6D9-EE778734AEB5}" srcId="{E288CC3A-EE9E-4B25-88FF-DDDAB79BACFE}" destId="{CB706024-CA74-4737-BF3A-E8167827D6A8}" srcOrd="2" destOrd="0" parTransId="{F8CC767A-8809-4CFB-A0A2-BADD0CC3BCAE}" sibTransId="{A2EA7A72-C046-47C3-9759-9241FA26FE17}"/>
    <dgm:cxn modelId="{4E583D86-AED7-4510-89F8-8F1422987E24}" type="presOf" srcId="{6D7BA45D-1CE6-4042-BDFD-0AC74C729B10}" destId="{5B20D22A-24FF-464D-ADB9-C47E5BAF9F0E}" srcOrd="0" destOrd="0" presId="urn:microsoft.com/office/officeart/2005/8/layout/chevron2"/>
    <dgm:cxn modelId="{E6B0D661-CE4F-46DF-AD39-DDFB20625260}" type="presOf" srcId="{D8AF7FD5-A448-410B-A5BB-1B5B2F014281}" destId="{C5B1158B-B274-4726-A2E1-4EEBBF14E152}" srcOrd="0" destOrd="0" presId="urn:microsoft.com/office/officeart/2005/8/layout/chevron2"/>
    <dgm:cxn modelId="{C8E38F82-7E10-49E1-B473-ADC932EF70D8}" type="presOf" srcId="{11A49751-8088-442E-A2E1-A46003BB3482}" destId="{B09F2880-BE71-4088-A4CD-451C05E6E4A8}" srcOrd="0" destOrd="1" presId="urn:microsoft.com/office/officeart/2005/8/layout/chevron2"/>
    <dgm:cxn modelId="{CBFA31F0-44EA-47E8-8BA4-E6AD0434F4E2}" srcId="{C654AE62-8D59-4F0A-AA9D-8BA7DA07C529}" destId="{0A9AA37C-63FB-47BC-82EC-BBA00D4000C7}" srcOrd="0" destOrd="0" parTransId="{B6AD027A-3B56-4B23-88D6-5760BF10FFA3}" sibTransId="{F7BF8FC5-06D2-46EA-A2EC-75A20657E0F0}"/>
    <dgm:cxn modelId="{390E4F21-1CD4-4097-A9A7-AB8794868B9C}" srcId="{E288CC3A-EE9E-4B25-88FF-DDDAB79BACFE}" destId="{280422F4-3665-42BA-8FD3-AF8C99996D7B}" srcOrd="0" destOrd="0" parTransId="{908BA810-D363-4E99-8848-373F58434DC4}" sibTransId="{68E7F537-AAD8-4BCD-93D1-3EB810F60CC3}"/>
    <dgm:cxn modelId="{FBF49662-3375-418C-9F3F-7796EFBF5A20}" srcId="{C654AE62-8D59-4F0A-AA9D-8BA7DA07C529}" destId="{54B4D34F-D17E-4E85-959C-C934E2B18AF9}" srcOrd="3" destOrd="0" parTransId="{B38D9258-40EF-40EC-A4CA-C51B1D3D5FCF}" sibTransId="{BCF3E26F-E5DF-4F04-8D87-1BFA4D8FB0C0}"/>
    <dgm:cxn modelId="{310BE901-5F45-4A0B-A351-46565ABE4B82}" type="presOf" srcId="{1F219BCB-1627-472E-A612-99AB6E192333}" destId="{094423FA-A1DC-405B-8B5E-0345CC91B9D5}" srcOrd="0" destOrd="0" presId="urn:microsoft.com/office/officeart/2005/8/layout/chevron2"/>
    <dgm:cxn modelId="{403349D3-2D21-47FF-AAC5-248DE50CF600}" srcId="{C654AE62-8D59-4F0A-AA9D-8BA7DA07C529}" destId="{E288CC3A-EE9E-4B25-88FF-DDDAB79BACFE}" srcOrd="1" destOrd="0" parTransId="{C7D6BEA7-B164-4F1F-A7F8-A68AA1EE0A26}" sibTransId="{FF96158F-46F5-4DB1-801C-5C0CB91EBB81}"/>
    <dgm:cxn modelId="{56668E93-FA76-437A-B6D6-AB466998213D}" type="presOf" srcId="{C654AE62-8D59-4F0A-AA9D-8BA7DA07C529}" destId="{92904563-BBBC-4984-9D16-6D75BA8424F4}" srcOrd="0" destOrd="0" presId="urn:microsoft.com/office/officeart/2005/8/layout/chevron2"/>
    <dgm:cxn modelId="{BBE37021-8880-4E80-B599-FEE53F4A4607}" type="presOf" srcId="{A928E94A-ACCC-4F1D-B615-7C0789EFD1F5}" destId="{8412EB00-0312-4247-89D0-48D35B0AE621}" srcOrd="0" destOrd="0" presId="urn:microsoft.com/office/officeart/2005/8/layout/chevron2"/>
    <dgm:cxn modelId="{22C45551-8A55-4390-86CE-D212B210CF3C}" type="presOf" srcId="{0A9AA37C-63FB-47BC-82EC-BBA00D4000C7}" destId="{BD99BF0C-320C-42DE-B39E-AE6B1735FA82}" srcOrd="0" destOrd="0" presId="urn:microsoft.com/office/officeart/2005/8/layout/chevron2"/>
    <dgm:cxn modelId="{A211F6BD-BD2F-4DA1-A901-7153B586A8D1}" srcId="{1F219BCB-1627-472E-A612-99AB6E192333}" destId="{6D7BA45D-1CE6-4042-BDFD-0AC74C729B10}" srcOrd="0" destOrd="0" parTransId="{D89AF866-1C0B-45AF-9C72-DDE56D508952}" sibTransId="{95335026-0DAB-4294-BDB4-C52A6EF89594}"/>
    <dgm:cxn modelId="{F31F3F36-B09A-405E-B184-22C852069F3B}" srcId="{54B4D34F-D17E-4E85-959C-C934E2B18AF9}" destId="{2BBEBC27-05D1-46DA-9379-26857B5D73ED}" srcOrd="0" destOrd="0" parTransId="{DE2E3FC8-484E-4D81-B47B-7B21744D4EBD}" sibTransId="{1EB2F2F1-DB8B-4BAD-A696-22946F8F579E}"/>
    <dgm:cxn modelId="{EFD1321D-52DF-4464-8BD7-A1542D3F1B25}" srcId="{A928E94A-ACCC-4F1D-B615-7C0789EFD1F5}" destId="{5A2A2ABE-FE11-4133-9C22-4B9309CB6E1A}" srcOrd="0" destOrd="0" parTransId="{DC0B61AD-FBFF-460D-AF87-AC3EA2B85F1E}" sibTransId="{C7DCBBB8-6293-4DBE-940D-A3F4CF89428A}"/>
    <dgm:cxn modelId="{F85CC929-C7CF-48AC-B47A-63BD5A056B4C}" type="presOf" srcId="{280422F4-3665-42BA-8FD3-AF8C99996D7B}" destId="{B09F2880-BE71-4088-A4CD-451C05E6E4A8}" srcOrd="0" destOrd="0" presId="urn:microsoft.com/office/officeart/2005/8/layout/chevron2"/>
    <dgm:cxn modelId="{D21F04B2-5429-4E18-82B8-0EF839BB6AC4}" srcId="{0A9AA37C-63FB-47BC-82EC-BBA00D4000C7}" destId="{4BA85D6A-692E-45B3-B49D-EF5B92613C00}" srcOrd="0" destOrd="0" parTransId="{07FFF448-12F8-41BB-9F9E-97053F2F32C2}" sibTransId="{43E13F6D-081B-4EE5-AEF1-31FEDD5599CF}"/>
    <dgm:cxn modelId="{47F2F747-B18F-4C12-B2F1-DB247787F63A}" type="presOf" srcId="{E288CC3A-EE9E-4B25-88FF-DDDAB79BACFE}" destId="{92EDE62D-3F75-4FCD-BAD8-E545C4441106}" srcOrd="0" destOrd="0" presId="urn:microsoft.com/office/officeart/2005/8/layout/chevron2"/>
    <dgm:cxn modelId="{873BF7FC-8609-4DC1-B3BA-EAA87CA2567D}" type="presOf" srcId="{CAC4B0AE-8065-4C2F-9133-D0D48E9CCE0F}" destId="{6EBD8BA4-1169-4D12-8264-E1FC21128943}" srcOrd="0" destOrd="0" presId="urn:microsoft.com/office/officeart/2005/8/layout/chevron2"/>
    <dgm:cxn modelId="{F3638E58-064D-46BC-B2BD-7E6B2009A774}" srcId="{E288CC3A-EE9E-4B25-88FF-DDDAB79BACFE}" destId="{11A49751-8088-442E-A2E1-A46003BB3482}" srcOrd="1" destOrd="0" parTransId="{55E634D9-6768-4DF5-9265-036F65620CB7}" sibTransId="{DAC31A3E-9E55-4027-94DD-A7B673021FA2}"/>
    <dgm:cxn modelId="{26023226-64DC-47EA-875B-844BDCB915CD}" srcId="{C654AE62-8D59-4F0A-AA9D-8BA7DA07C529}" destId="{A928E94A-ACCC-4F1D-B615-7C0789EFD1F5}" srcOrd="2" destOrd="0" parTransId="{325DD723-41D1-4740-ABD9-08AB27AD3A14}" sibTransId="{439800B1-DC13-491A-A161-982F6E1BF48E}"/>
    <dgm:cxn modelId="{025DAF1E-D319-434A-9B13-F1D26CA61EED}" srcId="{C654AE62-8D59-4F0A-AA9D-8BA7DA07C529}" destId="{1F219BCB-1627-472E-A612-99AB6E192333}" srcOrd="5" destOrd="0" parTransId="{383118AD-3BCF-42C6-88E4-EAF28D441AB9}" sibTransId="{43FCC61B-6BC9-4F07-ABEF-56F7BACE187E}"/>
    <dgm:cxn modelId="{8576AE8C-07E9-4DD4-8B1F-224F14229C08}" type="presOf" srcId="{4BA85D6A-692E-45B3-B49D-EF5B92613C00}" destId="{0967B073-DB19-4DEA-8EDF-EA73C26620AD}" srcOrd="0" destOrd="0" presId="urn:microsoft.com/office/officeart/2005/8/layout/chevron2"/>
    <dgm:cxn modelId="{CAAF4300-BBE0-4A98-A49F-5261D36C5833}" srcId="{CAC4B0AE-8065-4C2F-9133-D0D48E9CCE0F}" destId="{D8AF7FD5-A448-410B-A5BB-1B5B2F014281}" srcOrd="0" destOrd="0" parTransId="{7B29215E-D297-4984-BDCC-E086DCC695BB}" sibTransId="{A368A2E2-8D2E-4997-826E-EFC31C837666}"/>
    <dgm:cxn modelId="{23AB1D99-A9D8-4390-8B10-F87E9D975B96}" type="presParOf" srcId="{92904563-BBBC-4984-9D16-6D75BA8424F4}" destId="{2537F16B-50DE-4274-9DC1-117F6EBA995A}" srcOrd="0" destOrd="0" presId="urn:microsoft.com/office/officeart/2005/8/layout/chevron2"/>
    <dgm:cxn modelId="{764ABFCA-9C77-4263-9DFE-EC98315B74A9}" type="presParOf" srcId="{2537F16B-50DE-4274-9DC1-117F6EBA995A}" destId="{BD99BF0C-320C-42DE-B39E-AE6B1735FA82}" srcOrd="0" destOrd="0" presId="urn:microsoft.com/office/officeart/2005/8/layout/chevron2"/>
    <dgm:cxn modelId="{65478DA1-D218-45B0-BC6A-92F5091FA525}" type="presParOf" srcId="{2537F16B-50DE-4274-9DC1-117F6EBA995A}" destId="{0967B073-DB19-4DEA-8EDF-EA73C26620AD}" srcOrd="1" destOrd="0" presId="urn:microsoft.com/office/officeart/2005/8/layout/chevron2"/>
    <dgm:cxn modelId="{0984EFE0-A476-42CB-A018-D0ED2059BFEC}" type="presParOf" srcId="{92904563-BBBC-4984-9D16-6D75BA8424F4}" destId="{AC2E19FC-FBBB-4C0F-BE43-60B52A873690}" srcOrd="1" destOrd="0" presId="urn:microsoft.com/office/officeart/2005/8/layout/chevron2"/>
    <dgm:cxn modelId="{623DD202-4493-4CF9-A65E-279B386F2A17}" type="presParOf" srcId="{92904563-BBBC-4984-9D16-6D75BA8424F4}" destId="{DBA00DF7-053F-4DAC-BA57-B096C4440A0A}" srcOrd="2" destOrd="0" presId="urn:microsoft.com/office/officeart/2005/8/layout/chevron2"/>
    <dgm:cxn modelId="{1C05B51A-6D28-4090-9FB5-BE93418CE096}" type="presParOf" srcId="{DBA00DF7-053F-4DAC-BA57-B096C4440A0A}" destId="{92EDE62D-3F75-4FCD-BAD8-E545C4441106}" srcOrd="0" destOrd="0" presId="urn:microsoft.com/office/officeart/2005/8/layout/chevron2"/>
    <dgm:cxn modelId="{27BB5F00-B42A-47B6-808A-894F688BDBFF}" type="presParOf" srcId="{DBA00DF7-053F-4DAC-BA57-B096C4440A0A}" destId="{B09F2880-BE71-4088-A4CD-451C05E6E4A8}" srcOrd="1" destOrd="0" presId="urn:microsoft.com/office/officeart/2005/8/layout/chevron2"/>
    <dgm:cxn modelId="{33A45B36-45FF-47F8-B758-136E3C31D415}" type="presParOf" srcId="{92904563-BBBC-4984-9D16-6D75BA8424F4}" destId="{05627DF2-A717-456E-823A-23AD85261CED}" srcOrd="3" destOrd="0" presId="urn:microsoft.com/office/officeart/2005/8/layout/chevron2"/>
    <dgm:cxn modelId="{AABEAF5D-FFF3-43E5-B181-38776F41F6A6}" type="presParOf" srcId="{92904563-BBBC-4984-9D16-6D75BA8424F4}" destId="{F8B7980C-3CEE-4C63-B2B5-C6017AA9DA5F}" srcOrd="4" destOrd="0" presId="urn:microsoft.com/office/officeart/2005/8/layout/chevron2"/>
    <dgm:cxn modelId="{193E08CB-8A4B-4DA5-8532-4E5528D40DF2}" type="presParOf" srcId="{F8B7980C-3CEE-4C63-B2B5-C6017AA9DA5F}" destId="{8412EB00-0312-4247-89D0-48D35B0AE621}" srcOrd="0" destOrd="0" presId="urn:microsoft.com/office/officeart/2005/8/layout/chevron2"/>
    <dgm:cxn modelId="{F68DDE27-4C86-4998-9403-872A239BBD42}" type="presParOf" srcId="{F8B7980C-3CEE-4C63-B2B5-C6017AA9DA5F}" destId="{DA31955D-EEFF-48FB-AC1E-134F63114BA8}" srcOrd="1" destOrd="0" presId="urn:microsoft.com/office/officeart/2005/8/layout/chevron2"/>
    <dgm:cxn modelId="{4895DA0E-B2A4-4E38-AFBA-3DAB053F3105}" type="presParOf" srcId="{92904563-BBBC-4984-9D16-6D75BA8424F4}" destId="{6AB4C253-69C9-470E-B39C-54EFA1527120}" srcOrd="5" destOrd="0" presId="urn:microsoft.com/office/officeart/2005/8/layout/chevron2"/>
    <dgm:cxn modelId="{32205675-E532-4221-B0F4-4DE824ED6BDC}" type="presParOf" srcId="{92904563-BBBC-4984-9D16-6D75BA8424F4}" destId="{D5540412-301D-49EA-A3B5-C6C65D811712}" srcOrd="6" destOrd="0" presId="urn:microsoft.com/office/officeart/2005/8/layout/chevron2"/>
    <dgm:cxn modelId="{40B9BD5F-AA61-40ED-9524-7DF1FE72A9A1}" type="presParOf" srcId="{D5540412-301D-49EA-A3B5-C6C65D811712}" destId="{D5804B43-64E1-488B-B29A-CC3BB1C7A79C}" srcOrd="0" destOrd="0" presId="urn:microsoft.com/office/officeart/2005/8/layout/chevron2"/>
    <dgm:cxn modelId="{ED3C103A-BADC-4C92-B503-41C4F45E277B}" type="presParOf" srcId="{D5540412-301D-49EA-A3B5-C6C65D811712}" destId="{36FA86BD-E047-40EE-BF50-AB9A29072673}" srcOrd="1" destOrd="0" presId="urn:microsoft.com/office/officeart/2005/8/layout/chevron2"/>
    <dgm:cxn modelId="{AAFD0D3A-3A08-423C-A4A2-7FCA91D89246}" type="presParOf" srcId="{92904563-BBBC-4984-9D16-6D75BA8424F4}" destId="{02C8399C-5F86-467A-A1B8-4FD1F24D6681}" srcOrd="7" destOrd="0" presId="urn:microsoft.com/office/officeart/2005/8/layout/chevron2"/>
    <dgm:cxn modelId="{8516D8A5-7E13-4B0F-95F0-C3F1E1C7888E}" type="presParOf" srcId="{92904563-BBBC-4984-9D16-6D75BA8424F4}" destId="{4D49A2E7-FD40-4DE2-BD87-00379D2D54E0}" srcOrd="8" destOrd="0" presId="urn:microsoft.com/office/officeart/2005/8/layout/chevron2"/>
    <dgm:cxn modelId="{51BEBB4B-99E3-4806-BE45-331485C11659}" type="presParOf" srcId="{4D49A2E7-FD40-4DE2-BD87-00379D2D54E0}" destId="{6EBD8BA4-1169-4D12-8264-E1FC21128943}" srcOrd="0" destOrd="0" presId="urn:microsoft.com/office/officeart/2005/8/layout/chevron2"/>
    <dgm:cxn modelId="{75116302-4134-495D-9F80-4A38597F467C}" type="presParOf" srcId="{4D49A2E7-FD40-4DE2-BD87-00379D2D54E0}" destId="{C5B1158B-B274-4726-A2E1-4EEBBF14E152}" srcOrd="1" destOrd="0" presId="urn:microsoft.com/office/officeart/2005/8/layout/chevron2"/>
    <dgm:cxn modelId="{E96F42F0-718C-4568-9E1A-8B4408E43876}" type="presParOf" srcId="{92904563-BBBC-4984-9D16-6D75BA8424F4}" destId="{82F80B21-3F4D-4E29-B8C0-2774F97438AF}" srcOrd="9" destOrd="0" presId="urn:microsoft.com/office/officeart/2005/8/layout/chevron2"/>
    <dgm:cxn modelId="{92FBBE8C-9668-4F92-A98B-DC87EDFBAE8B}" type="presParOf" srcId="{92904563-BBBC-4984-9D16-6D75BA8424F4}" destId="{4D0FF118-D448-4731-94DF-F2211FE02D1F}" srcOrd="10" destOrd="0" presId="urn:microsoft.com/office/officeart/2005/8/layout/chevron2"/>
    <dgm:cxn modelId="{E76C90B8-E5DC-46AC-8E61-78143C3D9821}" type="presParOf" srcId="{4D0FF118-D448-4731-94DF-F2211FE02D1F}" destId="{094423FA-A1DC-405B-8B5E-0345CC91B9D5}" srcOrd="0" destOrd="0" presId="urn:microsoft.com/office/officeart/2005/8/layout/chevron2"/>
    <dgm:cxn modelId="{B219CB1F-097C-4272-B926-79E08AB5710B}" type="presParOf" srcId="{4D0FF118-D448-4731-94DF-F2211FE02D1F}" destId="{5B20D22A-24FF-464D-ADB9-C47E5BAF9F0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E812695-BD2E-4CAD-9442-C217AD587DEC}" type="doc">
      <dgm:prSet loTypeId="urn:microsoft.com/office/officeart/2011/layout/TabList" loCatId="list" qsTypeId="urn:microsoft.com/office/officeart/2005/8/quickstyle/3d1" qsCatId="3D" csTypeId="urn:microsoft.com/office/officeart/2005/8/colors/accent0_3" csCatId="mainScheme" phldr="1"/>
      <dgm:spPr/>
    </dgm:pt>
    <dgm:pt modelId="{087B11BA-19D8-4A2E-871F-D9277CC4B1FC}">
      <dgm:prSet phldrT="[Текст]" custT="1"/>
      <dgm:spPr/>
      <dgm:t>
        <a:bodyPr/>
        <a:lstStyle/>
        <a:p>
          <a:r>
            <a:rPr lang="kk-KZ" sz="3200" dirty="0" smtClean="0"/>
            <a:t>1</a:t>
          </a:r>
          <a:endParaRPr lang="ru-RU" sz="3200" dirty="0"/>
        </a:p>
      </dgm:t>
    </dgm:pt>
    <dgm:pt modelId="{78869D28-5A63-4E31-891E-0BA1A633AEE2}" type="parTrans" cxnId="{5DC21761-F805-4160-91E3-1F7304E59ADA}">
      <dgm:prSet/>
      <dgm:spPr/>
      <dgm:t>
        <a:bodyPr/>
        <a:lstStyle/>
        <a:p>
          <a:endParaRPr lang="ru-RU"/>
        </a:p>
      </dgm:t>
    </dgm:pt>
    <dgm:pt modelId="{D9F4A33D-3661-49A0-B5B1-2566D8E143A1}" type="sibTrans" cxnId="{5DC21761-F805-4160-91E3-1F7304E59ADA}">
      <dgm:prSet/>
      <dgm:spPr/>
      <dgm:t>
        <a:bodyPr/>
        <a:lstStyle/>
        <a:p>
          <a:endParaRPr lang="ru-RU"/>
        </a:p>
      </dgm:t>
    </dgm:pt>
    <dgm:pt modelId="{56D30A6C-2996-4C06-AD6C-6C4E630D370E}">
      <dgm:prSet phldrT="[Текст]" custT="1"/>
      <dgm:spPr/>
      <dgm:t>
        <a:bodyPr/>
        <a:lstStyle/>
        <a:p>
          <a:r>
            <a:rPr lang="kk-KZ" sz="3200" dirty="0" smtClean="0"/>
            <a:t>3</a:t>
          </a:r>
          <a:endParaRPr lang="ru-RU" sz="3200" dirty="0"/>
        </a:p>
      </dgm:t>
    </dgm:pt>
    <dgm:pt modelId="{59E9E821-8004-42F4-A7A1-6BFB9E9FD07F}" type="parTrans" cxnId="{FAE4BE3D-950B-4B4A-8BB5-96390FBE27AC}">
      <dgm:prSet/>
      <dgm:spPr/>
      <dgm:t>
        <a:bodyPr/>
        <a:lstStyle/>
        <a:p>
          <a:endParaRPr lang="ru-RU"/>
        </a:p>
      </dgm:t>
    </dgm:pt>
    <dgm:pt modelId="{A060F9CF-B926-42EA-8206-98B7B4987B33}" type="sibTrans" cxnId="{FAE4BE3D-950B-4B4A-8BB5-96390FBE27AC}">
      <dgm:prSet/>
      <dgm:spPr/>
      <dgm:t>
        <a:bodyPr/>
        <a:lstStyle/>
        <a:p>
          <a:endParaRPr lang="ru-RU"/>
        </a:p>
      </dgm:t>
    </dgm:pt>
    <dgm:pt modelId="{8EA618F9-D3D4-47BD-96ED-A421EB4E3A16}">
      <dgm:prSet custT="1"/>
      <dgm:spPr/>
      <dgm:t>
        <a:bodyPr/>
        <a:lstStyle/>
        <a:p>
          <a:r>
            <a:rPr lang="kk-KZ" sz="3200" dirty="0" smtClean="0"/>
            <a:t>2</a:t>
          </a:r>
          <a:endParaRPr lang="ru-RU" sz="3200" dirty="0"/>
        </a:p>
      </dgm:t>
    </dgm:pt>
    <dgm:pt modelId="{704C386B-3F79-45CE-BFF4-41E8F1CB66E9}" type="parTrans" cxnId="{F4762B1C-5423-4EDA-B0BC-CF32FC58D5C7}">
      <dgm:prSet/>
      <dgm:spPr/>
      <dgm:t>
        <a:bodyPr/>
        <a:lstStyle/>
        <a:p>
          <a:endParaRPr lang="ru-RU"/>
        </a:p>
      </dgm:t>
    </dgm:pt>
    <dgm:pt modelId="{50BC78E7-9847-4F26-98AA-DD646866F1F5}" type="sibTrans" cxnId="{F4762B1C-5423-4EDA-B0BC-CF32FC58D5C7}">
      <dgm:prSet/>
      <dgm:spPr/>
      <dgm:t>
        <a:bodyPr/>
        <a:lstStyle/>
        <a:p>
          <a:endParaRPr lang="ru-RU"/>
        </a:p>
      </dgm:t>
    </dgm:pt>
    <dgm:pt modelId="{1757E5DE-1759-4453-9C94-A6FB9FD60DC2}">
      <dgm:prSet/>
      <dgm:spPr/>
      <dgm:t>
        <a:bodyPr/>
        <a:lstStyle/>
        <a:p>
          <a:r>
            <a:rPr lang="kk-KZ" smtClean="0"/>
            <a:t>жабдықтаушылармен құжаттарды қарама-қарсы тексеру өткізіп, құжаттарды ресімдеуге талапты арттыру;</a:t>
          </a:r>
          <a:endParaRPr lang="ru-RU"/>
        </a:p>
      </dgm:t>
    </dgm:pt>
    <dgm:pt modelId="{B1671D9C-F4DE-4204-9493-E483B844088A}" type="parTrans" cxnId="{759FB975-898E-4906-B7C6-144635A0A8E3}">
      <dgm:prSet/>
      <dgm:spPr/>
      <dgm:t>
        <a:bodyPr/>
        <a:lstStyle/>
        <a:p>
          <a:endParaRPr lang="ru-RU"/>
        </a:p>
      </dgm:t>
    </dgm:pt>
    <dgm:pt modelId="{B35903AD-0F96-42C7-AC69-040A27530827}" type="sibTrans" cxnId="{759FB975-898E-4906-B7C6-144635A0A8E3}">
      <dgm:prSet/>
      <dgm:spPr/>
      <dgm:t>
        <a:bodyPr/>
        <a:lstStyle/>
        <a:p>
          <a:endParaRPr lang="ru-RU"/>
        </a:p>
      </dgm:t>
    </dgm:pt>
    <dgm:pt modelId="{211C0412-1B87-4E7B-92F9-4E6DE042A27D}">
      <dgm:prSet/>
      <dgm:spPr/>
      <dgm:t>
        <a:bodyPr/>
        <a:lstStyle/>
        <a:p>
          <a:r>
            <a:rPr lang="kk-KZ" smtClean="0"/>
            <a:t>банктегі есеп шот бойынша жазбаларды көшірмелерге тіркелген негіздемелермен үнемі салыстыру;</a:t>
          </a:r>
          <a:endParaRPr lang="ru-RU"/>
        </a:p>
      </dgm:t>
    </dgm:pt>
    <dgm:pt modelId="{98F0C1D3-B206-4724-BC0F-8E76258AF88B}" type="parTrans" cxnId="{EA400C02-CFD0-477A-A6F7-9A4F6CF0EF30}">
      <dgm:prSet/>
      <dgm:spPr/>
      <dgm:t>
        <a:bodyPr/>
        <a:lstStyle/>
        <a:p>
          <a:endParaRPr lang="ru-RU"/>
        </a:p>
      </dgm:t>
    </dgm:pt>
    <dgm:pt modelId="{B2C519BC-EA36-4DFA-9C3D-3AE7B4DE5785}" type="sibTrans" cxnId="{EA400C02-CFD0-477A-A6F7-9A4F6CF0EF30}">
      <dgm:prSet/>
      <dgm:spPr/>
      <dgm:t>
        <a:bodyPr/>
        <a:lstStyle/>
        <a:p>
          <a:endParaRPr lang="ru-RU"/>
        </a:p>
      </dgm:t>
    </dgm:pt>
    <dgm:pt modelId="{859B5ECE-B6BE-4E90-962C-45875B3BEC64}">
      <dgm:prSet/>
      <dgm:spPr/>
      <dgm:t>
        <a:bodyPr/>
        <a:lstStyle/>
        <a:p>
          <a:r>
            <a:rPr lang="kk-KZ" smtClean="0"/>
            <a:t>дебиторлармен және кредиторлармен, қызметкерлермен және басқа контрагенттермен есеп айырысуларды қайта тексеруді жүйелі жүргізу.</a:t>
          </a:r>
          <a:endParaRPr lang="ru-RU"/>
        </a:p>
      </dgm:t>
    </dgm:pt>
    <dgm:pt modelId="{5B2B39C1-AA7C-48B1-B869-85FFDD7B7E9F}" type="parTrans" cxnId="{8EE75F5D-D072-44C4-AE47-8F685A5D1477}">
      <dgm:prSet/>
      <dgm:spPr/>
      <dgm:t>
        <a:bodyPr/>
        <a:lstStyle/>
        <a:p>
          <a:endParaRPr lang="ru-RU"/>
        </a:p>
      </dgm:t>
    </dgm:pt>
    <dgm:pt modelId="{81908B7F-C522-44A7-B84D-9A389DFA2CC1}" type="sibTrans" cxnId="{8EE75F5D-D072-44C4-AE47-8F685A5D1477}">
      <dgm:prSet/>
      <dgm:spPr/>
      <dgm:t>
        <a:bodyPr/>
        <a:lstStyle/>
        <a:p>
          <a:endParaRPr lang="ru-RU"/>
        </a:p>
      </dgm:t>
    </dgm:pt>
    <dgm:pt modelId="{B2EA794A-FA3E-431B-B1DC-EF282FDAD1AE}" type="pres">
      <dgm:prSet presAssocID="{1E812695-BD2E-4CAD-9442-C217AD587DEC}" presName="Name0" presStyleCnt="0">
        <dgm:presLayoutVars>
          <dgm:chMax/>
          <dgm:chPref val="3"/>
          <dgm:dir/>
          <dgm:animOne val="branch"/>
          <dgm:animLvl val="lvl"/>
        </dgm:presLayoutVars>
      </dgm:prSet>
      <dgm:spPr/>
    </dgm:pt>
    <dgm:pt modelId="{0F405F96-542A-45EC-A43E-B6CE4CBC79EA}" type="pres">
      <dgm:prSet presAssocID="{087B11BA-19D8-4A2E-871F-D9277CC4B1FC}" presName="composite" presStyleCnt="0"/>
      <dgm:spPr/>
    </dgm:pt>
    <dgm:pt modelId="{386C23AD-B57A-4B9C-85B4-162291D0B01A}" type="pres">
      <dgm:prSet presAssocID="{087B11BA-19D8-4A2E-871F-D9277CC4B1FC}" presName="FirstChild" presStyleLbl="revTx" presStyleIdx="0" presStyleCnt="3">
        <dgm:presLayoutVars>
          <dgm:chMax val="0"/>
          <dgm:chPref val="0"/>
          <dgm:bulletEnabled val="1"/>
        </dgm:presLayoutVars>
      </dgm:prSet>
      <dgm:spPr/>
      <dgm:t>
        <a:bodyPr/>
        <a:lstStyle/>
        <a:p>
          <a:endParaRPr lang="ru-RU"/>
        </a:p>
      </dgm:t>
    </dgm:pt>
    <dgm:pt modelId="{DD5B5B33-A5C8-4E32-A5C1-6556EDA556C5}" type="pres">
      <dgm:prSet presAssocID="{087B11BA-19D8-4A2E-871F-D9277CC4B1FC}" presName="Parent" presStyleLbl="alignNode1" presStyleIdx="0" presStyleCnt="3">
        <dgm:presLayoutVars>
          <dgm:chMax val="3"/>
          <dgm:chPref val="3"/>
          <dgm:bulletEnabled val="1"/>
        </dgm:presLayoutVars>
      </dgm:prSet>
      <dgm:spPr/>
      <dgm:t>
        <a:bodyPr/>
        <a:lstStyle/>
        <a:p>
          <a:endParaRPr lang="ru-RU"/>
        </a:p>
      </dgm:t>
    </dgm:pt>
    <dgm:pt modelId="{748C9F18-E217-40F7-82A3-DBCF1697E63E}" type="pres">
      <dgm:prSet presAssocID="{087B11BA-19D8-4A2E-871F-D9277CC4B1FC}" presName="Accent" presStyleLbl="parChTrans1D1" presStyleIdx="0" presStyleCnt="3"/>
      <dgm:spPr/>
    </dgm:pt>
    <dgm:pt modelId="{1978A3FD-F175-4D85-B584-CFEBEEDA8BBF}" type="pres">
      <dgm:prSet presAssocID="{D9F4A33D-3661-49A0-B5B1-2566D8E143A1}" presName="sibTrans" presStyleCnt="0"/>
      <dgm:spPr/>
    </dgm:pt>
    <dgm:pt modelId="{A42BAF97-057F-45AB-926D-49AE878AB7E5}" type="pres">
      <dgm:prSet presAssocID="{8EA618F9-D3D4-47BD-96ED-A421EB4E3A16}" presName="composite" presStyleCnt="0"/>
      <dgm:spPr/>
    </dgm:pt>
    <dgm:pt modelId="{97E130C1-EF0C-46C7-BB36-F06F54D875D2}" type="pres">
      <dgm:prSet presAssocID="{8EA618F9-D3D4-47BD-96ED-A421EB4E3A16}" presName="FirstChild" presStyleLbl="revTx" presStyleIdx="1" presStyleCnt="3">
        <dgm:presLayoutVars>
          <dgm:chMax val="0"/>
          <dgm:chPref val="0"/>
          <dgm:bulletEnabled val="1"/>
        </dgm:presLayoutVars>
      </dgm:prSet>
      <dgm:spPr/>
      <dgm:t>
        <a:bodyPr/>
        <a:lstStyle/>
        <a:p>
          <a:endParaRPr lang="ru-RU"/>
        </a:p>
      </dgm:t>
    </dgm:pt>
    <dgm:pt modelId="{12BD44DD-CA50-4A73-829F-86FDB50E98AF}" type="pres">
      <dgm:prSet presAssocID="{8EA618F9-D3D4-47BD-96ED-A421EB4E3A16}" presName="Parent" presStyleLbl="alignNode1" presStyleIdx="1" presStyleCnt="3">
        <dgm:presLayoutVars>
          <dgm:chMax val="3"/>
          <dgm:chPref val="3"/>
          <dgm:bulletEnabled val="1"/>
        </dgm:presLayoutVars>
      </dgm:prSet>
      <dgm:spPr/>
      <dgm:t>
        <a:bodyPr/>
        <a:lstStyle/>
        <a:p>
          <a:endParaRPr lang="ru-RU"/>
        </a:p>
      </dgm:t>
    </dgm:pt>
    <dgm:pt modelId="{365617FD-41CD-4A27-B60D-030E29E19C05}" type="pres">
      <dgm:prSet presAssocID="{8EA618F9-D3D4-47BD-96ED-A421EB4E3A16}" presName="Accent" presStyleLbl="parChTrans1D1" presStyleIdx="1" presStyleCnt="3"/>
      <dgm:spPr/>
    </dgm:pt>
    <dgm:pt modelId="{45646FD6-2042-4909-9C27-4F50B649D9FB}" type="pres">
      <dgm:prSet presAssocID="{50BC78E7-9847-4F26-98AA-DD646866F1F5}" presName="sibTrans" presStyleCnt="0"/>
      <dgm:spPr/>
    </dgm:pt>
    <dgm:pt modelId="{9FD3F867-6257-4BC6-B41D-5823C5D0D02B}" type="pres">
      <dgm:prSet presAssocID="{56D30A6C-2996-4C06-AD6C-6C4E630D370E}" presName="composite" presStyleCnt="0"/>
      <dgm:spPr/>
    </dgm:pt>
    <dgm:pt modelId="{8AE22262-211A-43AA-A528-1D949AB23171}" type="pres">
      <dgm:prSet presAssocID="{56D30A6C-2996-4C06-AD6C-6C4E630D370E}" presName="FirstChild" presStyleLbl="revTx" presStyleIdx="2" presStyleCnt="3">
        <dgm:presLayoutVars>
          <dgm:chMax val="0"/>
          <dgm:chPref val="0"/>
          <dgm:bulletEnabled val="1"/>
        </dgm:presLayoutVars>
      </dgm:prSet>
      <dgm:spPr/>
      <dgm:t>
        <a:bodyPr/>
        <a:lstStyle/>
        <a:p>
          <a:endParaRPr lang="ru-RU"/>
        </a:p>
      </dgm:t>
    </dgm:pt>
    <dgm:pt modelId="{5B4A6BFF-D35D-4F9D-B864-38BFAE15E0BA}" type="pres">
      <dgm:prSet presAssocID="{56D30A6C-2996-4C06-AD6C-6C4E630D370E}" presName="Parent" presStyleLbl="alignNode1" presStyleIdx="2" presStyleCnt="3">
        <dgm:presLayoutVars>
          <dgm:chMax val="3"/>
          <dgm:chPref val="3"/>
          <dgm:bulletEnabled val="1"/>
        </dgm:presLayoutVars>
      </dgm:prSet>
      <dgm:spPr/>
      <dgm:t>
        <a:bodyPr/>
        <a:lstStyle/>
        <a:p>
          <a:endParaRPr lang="ru-RU"/>
        </a:p>
      </dgm:t>
    </dgm:pt>
    <dgm:pt modelId="{3DBA8BE6-F0C3-49A4-9F6E-9CEB6CAAD0D1}" type="pres">
      <dgm:prSet presAssocID="{56D30A6C-2996-4C06-AD6C-6C4E630D370E}" presName="Accent" presStyleLbl="parChTrans1D1" presStyleIdx="2" presStyleCnt="3"/>
      <dgm:spPr/>
    </dgm:pt>
  </dgm:ptLst>
  <dgm:cxnLst>
    <dgm:cxn modelId="{4D45A71E-2637-491B-A56B-C25FA0C6F071}" type="presOf" srcId="{1757E5DE-1759-4453-9C94-A6FB9FD60DC2}" destId="{97E130C1-EF0C-46C7-BB36-F06F54D875D2}" srcOrd="0" destOrd="0" presId="urn:microsoft.com/office/officeart/2011/layout/TabList"/>
    <dgm:cxn modelId="{C1DBCD32-9D14-429B-812D-30B97587AA96}" type="presOf" srcId="{087B11BA-19D8-4A2E-871F-D9277CC4B1FC}" destId="{DD5B5B33-A5C8-4E32-A5C1-6556EDA556C5}" srcOrd="0" destOrd="0" presId="urn:microsoft.com/office/officeart/2011/layout/TabList"/>
    <dgm:cxn modelId="{759FB975-898E-4906-B7C6-144635A0A8E3}" srcId="{8EA618F9-D3D4-47BD-96ED-A421EB4E3A16}" destId="{1757E5DE-1759-4453-9C94-A6FB9FD60DC2}" srcOrd="0" destOrd="0" parTransId="{B1671D9C-F4DE-4204-9493-E483B844088A}" sibTransId="{B35903AD-0F96-42C7-AC69-040A27530827}"/>
    <dgm:cxn modelId="{F4762B1C-5423-4EDA-B0BC-CF32FC58D5C7}" srcId="{1E812695-BD2E-4CAD-9442-C217AD587DEC}" destId="{8EA618F9-D3D4-47BD-96ED-A421EB4E3A16}" srcOrd="1" destOrd="0" parTransId="{704C386B-3F79-45CE-BFF4-41E8F1CB66E9}" sibTransId="{50BC78E7-9847-4F26-98AA-DD646866F1F5}"/>
    <dgm:cxn modelId="{E9CBF1A9-B505-4512-8B6A-8D5DB6C07FAE}" type="presOf" srcId="{211C0412-1B87-4E7B-92F9-4E6DE042A27D}" destId="{386C23AD-B57A-4B9C-85B4-162291D0B01A}" srcOrd="0" destOrd="0" presId="urn:microsoft.com/office/officeart/2011/layout/TabList"/>
    <dgm:cxn modelId="{FAE4BE3D-950B-4B4A-8BB5-96390FBE27AC}" srcId="{1E812695-BD2E-4CAD-9442-C217AD587DEC}" destId="{56D30A6C-2996-4C06-AD6C-6C4E630D370E}" srcOrd="2" destOrd="0" parTransId="{59E9E821-8004-42F4-A7A1-6BFB9E9FD07F}" sibTransId="{A060F9CF-B926-42EA-8206-98B7B4987B33}"/>
    <dgm:cxn modelId="{AB86D850-E152-4B12-B6A1-4FA46B424642}" type="presOf" srcId="{859B5ECE-B6BE-4E90-962C-45875B3BEC64}" destId="{8AE22262-211A-43AA-A528-1D949AB23171}" srcOrd="0" destOrd="0" presId="urn:microsoft.com/office/officeart/2011/layout/TabList"/>
    <dgm:cxn modelId="{F8978C0D-D7DB-48BB-8B53-14638F716B2E}" type="presOf" srcId="{8EA618F9-D3D4-47BD-96ED-A421EB4E3A16}" destId="{12BD44DD-CA50-4A73-829F-86FDB50E98AF}" srcOrd="0" destOrd="0" presId="urn:microsoft.com/office/officeart/2011/layout/TabList"/>
    <dgm:cxn modelId="{C511D9FE-4268-4064-BBE3-0F1DD8A7D9A3}" type="presOf" srcId="{1E812695-BD2E-4CAD-9442-C217AD587DEC}" destId="{B2EA794A-FA3E-431B-B1DC-EF282FDAD1AE}" srcOrd="0" destOrd="0" presId="urn:microsoft.com/office/officeart/2011/layout/TabList"/>
    <dgm:cxn modelId="{8EE75F5D-D072-44C4-AE47-8F685A5D1477}" srcId="{56D30A6C-2996-4C06-AD6C-6C4E630D370E}" destId="{859B5ECE-B6BE-4E90-962C-45875B3BEC64}" srcOrd="0" destOrd="0" parTransId="{5B2B39C1-AA7C-48B1-B869-85FFDD7B7E9F}" sibTransId="{81908B7F-C522-44A7-B84D-9A389DFA2CC1}"/>
    <dgm:cxn modelId="{B2D4A426-83E7-4021-9498-8E06D5974F7D}" type="presOf" srcId="{56D30A6C-2996-4C06-AD6C-6C4E630D370E}" destId="{5B4A6BFF-D35D-4F9D-B864-38BFAE15E0BA}" srcOrd="0" destOrd="0" presId="urn:microsoft.com/office/officeart/2011/layout/TabList"/>
    <dgm:cxn modelId="{EA400C02-CFD0-477A-A6F7-9A4F6CF0EF30}" srcId="{087B11BA-19D8-4A2E-871F-D9277CC4B1FC}" destId="{211C0412-1B87-4E7B-92F9-4E6DE042A27D}" srcOrd="0" destOrd="0" parTransId="{98F0C1D3-B206-4724-BC0F-8E76258AF88B}" sibTransId="{B2C519BC-EA36-4DFA-9C3D-3AE7B4DE5785}"/>
    <dgm:cxn modelId="{5DC21761-F805-4160-91E3-1F7304E59ADA}" srcId="{1E812695-BD2E-4CAD-9442-C217AD587DEC}" destId="{087B11BA-19D8-4A2E-871F-D9277CC4B1FC}" srcOrd="0" destOrd="0" parTransId="{78869D28-5A63-4E31-891E-0BA1A633AEE2}" sibTransId="{D9F4A33D-3661-49A0-B5B1-2566D8E143A1}"/>
    <dgm:cxn modelId="{952EFF84-3E8E-4935-A3D5-6A5FB4D208D5}" type="presParOf" srcId="{B2EA794A-FA3E-431B-B1DC-EF282FDAD1AE}" destId="{0F405F96-542A-45EC-A43E-B6CE4CBC79EA}" srcOrd="0" destOrd="0" presId="urn:microsoft.com/office/officeart/2011/layout/TabList"/>
    <dgm:cxn modelId="{2D71B699-108F-4A4D-AA68-A6CB1209177D}" type="presParOf" srcId="{0F405F96-542A-45EC-A43E-B6CE4CBC79EA}" destId="{386C23AD-B57A-4B9C-85B4-162291D0B01A}" srcOrd="0" destOrd="0" presId="urn:microsoft.com/office/officeart/2011/layout/TabList"/>
    <dgm:cxn modelId="{BEECAC5F-BE3C-4E0A-A218-B0BDF95A2845}" type="presParOf" srcId="{0F405F96-542A-45EC-A43E-B6CE4CBC79EA}" destId="{DD5B5B33-A5C8-4E32-A5C1-6556EDA556C5}" srcOrd="1" destOrd="0" presId="urn:microsoft.com/office/officeart/2011/layout/TabList"/>
    <dgm:cxn modelId="{4D54F548-2981-4673-A328-717022D20EE9}" type="presParOf" srcId="{0F405F96-542A-45EC-A43E-B6CE4CBC79EA}" destId="{748C9F18-E217-40F7-82A3-DBCF1697E63E}" srcOrd="2" destOrd="0" presId="urn:microsoft.com/office/officeart/2011/layout/TabList"/>
    <dgm:cxn modelId="{66761700-1311-40F4-BFE4-B443EFCB342C}" type="presParOf" srcId="{B2EA794A-FA3E-431B-B1DC-EF282FDAD1AE}" destId="{1978A3FD-F175-4D85-B584-CFEBEEDA8BBF}" srcOrd="1" destOrd="0" presId="urn:microsoft.com/office/officeart/2011/layout/TabList"/>
    <dgm:cxn modelId="{3D24AAAA-D4C4-4645-9D2B-6C65249CF581}" type="presParOf" srcId="{B2EA794A-FA3E-431B-B1DC-EF282FDAD1AE}" destId="{A42BAF97-057F-45AB-926D-49AE878AB7E5}" srcOrd="2" destOrd="0" presId="urn:microsoft.com/office/officeart/2011/layout/TabList"/>
    <dgm:cxn modelId="{371AAFE5-038B-49C4-BDB0-4FFD09C89BE3}" type="presParOf" srcId="{A42BAF97-057F-45AB-926D-49AE878AB7E5}" destId="{97E130C1-EF0C-46C7-BB36-F06F54D875D2}" srcOrd="0" destOrd="0" presId="urn:microsoft.com/office/officeart/2011/layout/TabList"/>
    <dgm:cxn modelId="{F3BED077-0920-415A-9456-C94E4671935C}" type="presParOf" srcId="{A42BAF97-057F-45AB-926D-49AE878AB7E5}" destId="{12BD44DD-CA50-4A73-829F-86FDB50E98AF}" srcOrd="1" destOrd="0" presId="urn:microsoft.com/office/officeart/2011/layout/TabList"/>
    <dgm:cxn modelId="{7A83FE19-7049-4D01-A3E5-196F8FCAFC05}" type="presParOf" srcId="{A42BAF97-057F-45AB-926D-49AE878AB7E5}" destId="{365617FD-41CD-4A27-B60D-030E29E19C05}" srcOrd="2" destOrd="0" presId="urn:microsoft.com/office/officeart/2011/layout/TabList"/>
    <dgm:cxn modelId="{8E6E93A8-5B77-44BD-9FE3-48ED394A3E45}" type="presParOf" srcId="{B2EA794A-FA3E-431B-B1DC-EF282FDAD1AE}" destId="{45646FD6-2042-4909-9C27-4F50B649D9FB}" srcOrd="3" destOrd="0" presId="urn:microsoft.com/office/officeart/2011/layout/TabList"/>
    <dgm:cxn modelId="{262E8A4A-2FB3-4C8A-B96A-854BD2C336F7}" type="presParOf" srcId="{B2EA794A-FA3E-431B-B1DC-EF282FDAD1AE}" destId="{9FD3F867-6257-4BC6-B41D-5823C5D0D02B}" srcOrd="4" destOrd="0" presId="urn:microsoft.com/office/officeart/2011/layout/TabList"/>
    <dgm:cxn modelId="{227B3F51-5FD0-4529-8AE9-E0C6FE9DC65F}" type="presParOf" srcId="{9FD3F867-6257-4BC6-B41D-5823C5D0D02B}" destId="{8AE22262-211A-43AA-A528-1D949AB23171}" srcOrd="0" destOrd="0" presId="urn:microsoft.com/office/officeart/2011/layout/TabList"/>
    <dgm:cxn modelId="{93CD9329-5337-4C17-9389-9A012F10FB2D}" type="presParOf" srcId="{9FD3F867-6257-4BC6-B41D-5823C5D0D02B}" destId="{5B4A6BFF-D35D-4F9D-B864-38BFAE15E0BA}" srcOrd="1" destOrd="0" presId="urn:microsoft.com/office/officeart/2011/layout/TabList"/>
    <dgm:cxn modelId="{CE2E6185-92B2-4F48-B87C-CC5389685701}" type="presParOf" srcId="{9FD3F867-6257-4BC6-B41D-5823C5D0D02B}" destId="{3DBA8BE6-F0C3-49A4-9F6E-9CEB6CAAD0D1}"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Список вкладок"/>
  <dgm:desc val="Служит для отображения непоследовательных или сгруппированных блоков данных. Рекомендуется использовать для списков с текстом уровня 1 небольшого объема. Первый текст уровня 2 отображается рядом с текстом уровня 1, а остальной текст уровня 2 — под текстом уровня 1."/>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ru-RU" smtClean="0"/>
              <a:t>Образец заголовка</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03.04.2020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wedg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wedg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03.04.2020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wedg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ransition>
    <p:wedg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03.04.2020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wedg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03.04.2020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5B106E36-FD25-4E2D-B0AA-010F637433A0}" type="datetimeFigureOut">
              <a:rPr lang="ru-RU" smtClean="0"/>
              <a:pPr/>
              <a:t>03.04.2020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wedg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03.04.2020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wedg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03.04.2020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03.04.2020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wedg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5B106E36-FD25-4E2D-B0AA-010F637433A0}" type="datetimeFigureOut">
              <a:rPr lang="ru-RU" smtClean="0"/>
              <a:pPr/>
              <a:t>03.04.2020</a:t>
            </a:fld>
            <a:endParaRPr lang="ru-R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ru-R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wedge/>
  </p:transition>
  <p:timing>
    <p:tnLst>
      <p:par>
        <p:cTn id="1" dur="indefinite" restart="never" nodeType="tmRoot"/>
      </p:par>
    </p:tnLst>
  </p:timing>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52417" y="2244025"/>
            <a:ext cx="8061580" cy="769441"/>
          </a:xfrm>
          <a:prstGeom prst="rect">
            <a:avLst/>
          </a:prstGeom>
          <a:noFill/>
        </p:spPr>
        <p:txBody>
          <a:bodyPr wrap="square" lIns="91440" tIns="45720" rIns="91440" bIns="45720">
            <a:spAutoFit/>
          </a:bodyPr>
          <a:lstStyle/>
          <a:p>
            <a:pPr algn="ctr"/>
            <a:r>
              <a:rPr lang="kk-KZ" sz="4400" dirty="0" smtClean="0">
                <a:ln w="18415" cmpd="sng">
                  <a:solidFill>
                    <a:srgbClr val="FFFFFF"/>
                  </a:solidFill>
                  <a:prstDash val="solid"/>
                </a:ln>
                <a:solidFill>
                  <a:srgbClr val="FFFFFF"/>
                </a:solidFill>
                <a:effectLst>
                  <a:glow rad="139700">
                    <a:schemeClr val="accent5">
                      <a:satMod val="175000"/>
                      <a:alpha val="40000"/>
                    </a:schemeClr>
                  </a:glow>
                  <a:outerShdw blurRad="63500" dir="3600000" algn="tl" rotWithShape="0">
                    <a:srgbClr val="000000">
                      <a:alpha val="70000"/>
                    </a:srgbClr>
                  </a:outerShdw>
                </a:effectLst>
              </a:rPr>
              <a:t>Ақшалай қаражаттар есебі</a:t>
            </a:r>
            <a:endParaRPr lang="ru-RU" sz="4400" dirty="0">
              <a:ln w="18415" cmpd="sng">
                <a:solidFill>
                  <a:srgbClr val="FFFFFF"/>
                </a:solidFill>
                <a:prstDash val="solid"/>
              </a:ln>
              <a:solidFill>
                <a:srgbClr val="FFFFFF"/>
              </a:solidFill>
              <a:effectLst>
                <a:glow rad="139700">
                  <a:schemeClr val="accent5">
                    <a:satMod val="175000"/>
                    <a:alpha val="40000"/>
                  </a:schemeClr>
                </a:glow>
                <a:outerShdw blurRad="63500" dir="3600000" algn="tl" rotWithShape="0">
                  <a:srgbClr val="000000">
                    <a:alpha val="70000"/>
                  </a:srgbClr>
                </a:outerShdw>
              </a:effectLst>
            </a:endParaRPr>
          </a:p>
        </p:txBody>
      </p:sp>
      <p:sp>
        <p:nvSpPr>
          <p:cNvPr id="2" name="AutoShape 2" descr="Картинки по запросу &quot;рисунок валюты&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4" descr="Картинки по запросу &quot;рисунок валюты&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6" descr="Картинки по запросу &quot;рисунок валюты&quo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980728"/>
            <a:ext cx="8229600" cy="5877272"/>
          </a:xfrm>
        </p:spPr>
        <p:txBody>
          <a:bodyPr>
            <a:normAutofit fontScale="92500" lnSpcReduction="10000"/>
          </a:bodyPr>
          <a:lstStyle/>
          <a:p>
            <a:pPr algn="just"/>
            <a:r>
              <a:rPr lang="kk-KZ" dirty="0">
                <a:solidFill>
                  <a:srgbClr val="002060"/>
                </a:solidFill>
              </a:rPr>
              <a:t>Банк мекемесі өзі қызмет көрсететін ұйымдармен келісе отырып, белгіленген мерзімде оларға </a:t>
            </a:r>
            <a:r>
              <a:rPr lang="kk-KZ" b="1" dirty="0">
                <a:solidFill>
                  <a:srgbClr val="FF0000"/>
                </a:solidFill>
              </a:rPr>
              <a:t>шоттың көшірмесін </a:t>
            </a:r>
            <a:r>
              <a:rPr lang="kk-KZ" dirty="0">
                <a:solidFill>
                  <a:srgbClr val="002060"/>
                </a:solidFill>
              </a:rPr>
              <a:t>жіберіп отырады. </a:t>
            </a:r>
            <a:endParaRPr lang="kk-KZ" dirty="0" smtClean="0">
              <a:solidFill>
                <a:srgbClr val="002060"/>
              </a:solidFill>
            </a:endParaRPr>
          </a:p>
          <a:p>
            <a:pPr algn="just"/>
            <a:r>
              <a:rPr lang="kk-KZ" dirty="0" smtClean="0">
                <a:solidFill>
                  <a:srgbClr val="002060"/>
                </a:solidFill>
              </a:rPr>
              <a:t>Осы </a:t>
            </a:r>
            <a:r>
              <a:rPr lang="kk-KZ" dirty="0">
                <a:solidFill>
                  <a:srgbClr val="002060"/>
                </a:solidFill>
              </a:rPr>
              <a:t>көшірмемен бірге банктік шот бойынша жүргізілетін операциялардың негізі болып саналатын есеп айырысу құжаты да бірге беріледі. </a:t>
            </a:r>
            <a:endParaRPr lang="kk-KZ" dirty="0" smtClean="0">
              <a:solidFill>
                <a:srgbClr val="002060"/>
              </a:solidFill>
            </a:endParaRPr>
          </a:p>
          <a:p>
            <a:pPr algn="just"/>
            <a:r>
              <a:rPr lang="kk-KZ" dirty="0" smtClean="0">
                <a:solidFill>
                  <a:srgbClr val="002060"/>
                </a:solidFill>
              </a:rPr>
              <a:t>Ұйымдардың </a:t>
            </a:r>
            <a:r>
              <a:rPr lang="kk-KZ" dirty="0">
                <a:solidFill>
                  <a:srgbClr val="002060"/>
                </a:solidFill>
              </a:rPr>
              <a:t>бухгалтериясында банк мекемесі берген шоттың көшірмесінде жазылған сомалардың дұрыстығы және олардың көшірмемен бірге берілген құжаттарға сәйкестігі тексеріледі. </a:t>
            </a:r>
            <a:endParaRPr lang="kk-KZ" dirty="0" smtClean="0">
              <a:solidFill>
                <a:srgbClr val="002060"/>
              </a:solidFill>
            </a:endParaRPr>
          </a:p>
          <a:p>
            <a:pPr algn="just"/>
            <a:r>
              <a:rPr lang="kk-KZ" dirty="0" smtClean="0">
                <a:solidFill>
                  <a:srgbClr val="002060"/>
                </a:solidFill>
              </a:rPr>
              <a:t>Ұйымдардың </a:t>
            </a:r>
            <a:r>
              <a:rPr lang="kk-KZ" dirty="0">
                <a:solidFill>
                  <a:srgbClr val="002060"/>
                </a:solidFill>
              </a:rPr>
              <a:t>ағымдағы банктік шотындағы ақшалардың жұмсалуы №2 журнал- ордерде, ал шотқа кіріс етілген ақшалардың сомасы осы журналдың (№2 тізімдеме) тізімдемесінде  есептеледі.</a:t>
            </a:r>
            <a:endParaRPr lang="ru-RU" dirty="0">
              <a:solidFill>
                <a:srgbClr val="002060"/>
              </a:solidFill>
            </a:endParaRPr>
          </a:p>
          <a:p>
            <a:pPr algn="just"/>
            <a:r>
              <a:rPr lang="kk-KZ" dirty="0" smtClean="0">
                <a:solidFill>
                  <a:srgbClr val="002060"/>
                </a:solidFill>
              </a:rPr>
              <a:t>Ағымдағы банктік шоты </a:t>
            </a:r>
            <a:r>
              <a:rPr lang="kk-KZ" dirty="0">
                <a:solidFill>
                  <a:srgbClr val="002060"/>
                </a:solidFill>
              </a:rPr>
              <a:t>бойынша операциялардың есебі 1030 «Ағымдағы банктік шоттағы ақшалай қаржылар» шотында жүргізіледі. </a:t>
            </a:r>
            <a:endParaRPr lang="ru-RU" dirty="0">
              <a:solidFill>
                <a:srgbClr val="002060"/>
              </a:solidFill>
            </a:endParaRPr>
          </a:p>
        </p:txBody>
      </p:sp>
    </p:spTree>
    <p:extLst>
      <p:ext uri="{BB962C8B-B14F-4D97-AF65-F5344CB8AC3E}">
        <p14:creationId xmlns:p14="http://schemas.microsoft.com/office/powerpoint/2010/main" val="825621738"/>
      </p:ext>
    </p:extLst>
  </p:cSld>
  <p:clrMapOvr>
    <a:masterClrMapping/>
  </p:clrMapOvr>
  <p:transition>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6259" y="510892"/>
            <a:ext cx="7848872" cy="369332"/>
          </a:xfrm>
          <a:prstGeom prst="rect">
            <a:avLst/>
          </a:prstGeom>
        </p:spPr>
        <p:txBody>
          <a:bodyPr wrap="square">
            <a:spAutoFit/>
          </a:bodyPr>
          <a:lstStyle/>
          <a:p>
            <a:r>
              <a:rPr lang="kk-KZ" b="1" dirty="0">
                <a:solidFill>
                  <a:srgbClr val="002060"/>
                </a:solidFill>
              </a:rPr>
              <a:t>Банкте есептік шот ашу үшін келесі құжаттарды </a:t>
            </a:r>
            <a:r>
              <a:rPr lang="kk-KZ" b="1" dirty="0" smtClean="0">
                <a:solidFill>
                  <a:srgbClr val="002060"/>
                </a:solidFill>
              </a:rPr>
              <a:t>ұсыну керек:</a:t>
            </a:r>
            <a:endParaRPr lang="ru-RU" b="1" dirty="0">
              <a:solidFill>
                <a:srgbClr val="002060"/>
              </a:solidFill>
            </a:endParaRPr>
          </a:p>
        </p:txBody>
      </p:sp>
      <p:graphicFrame>
        <p:nvGraphicFramePr>
          <p:cNvPr id="4" name="Схема 3"/>
          <p:cNvGraphicFramePr/>
          <p:nvPr>
            <p:extLst>
              <p:ext uri="{D42A27DB-BD31-4B8C-83A1-F6EECF244321}">
                <p14:modId xmlns:p14="http://schemas.microsoft.com/office/powerpoint/2010/main" val="3574721105"/>
              </p:ext>
            </p:extLst>
          </p:nvPr>
        </p:nvGraphicFramePr>
        <p:xfrm>
          <a:off x="467544" y="880224"/>
          <a:ext cx="8280920" cy="5717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8122651"/>
      </p:ext>
    </p:extLst>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292222"/>
            <a:ext cx="8572560" cy="707886"/>
          </a:xfrm>
          <a:prstGeom prst="rect">
            <a:avLst/>
          </a:prstGeom>
        </p:spPr>
        <p:txBody>
          <a:bodyPr wrap="square">
            <a:spAutoFit/>
          </a:bodyPr>
          <a:lstStyle/>
          <a:p>
            <a:r>
              <a:rPr lang="kk-KZ" sz="2000" b="1" dirty="0" smtClean="0">
                <a:solidFill>
                  <a:srgbClr val="002060"/>
                </a:solidFill>
                <a:latin typeface="+mj-lt"/>
                <a:cs typeface="Times New Roman" pitchFamily="18" charset="0"/>
              </a:rPr>
              <a:t>Ақшасыз есеп айырысудың мынадай негізгі нысандары ұсынылады:</a:t>
            </a:r>
            <a:endParaRPr lang="ru-RU" sz="2000" b="1" dirty="0">
              <a:solidFill>
                <a:srgbClr val="002060"/>
              </a:solidFill>
              <a:latin typeface="+mj-lt"/>
              <a:cs typeface="Times New Roman" pitchFamily="18" charset="0"/>
            </a:endParaRPr>
          </a:p>
        </p:txBody>
      </p:sp>
      <p:sp>
        <p:nvSpPr>
          <p:cNvPr id="4" name="Пятно 1 3"/>
          <p:cNvSpPr/>
          <p:nvPr/>
        </p:nvSpPr>
        <p:spPr>
          <a:xfrm>
            <a:off x="1043608" y="2876616"/>
            <a:ext cx="3643338" cy="1865888"/>
          </a:xfrm>
          <a:prstGeom prst="irregularSeal1">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000" b="1" i="1" dirty="0" smtClean="0">
                <a:solidFill>
                  <a:srgbClr val="C00000"/>
                </a:solidFill>
                <a:latin typeface="Times New Roman" pitchFamily="18" charset="0"/>
                <a:cs typeface="Times New Roman" pitchFamily="18" charset="0"/>
              </a:rPr>
              <a:t>Төлем-талап-тапсырмасы</a:t>
            </a:r>
            <a:endParaRPr lang="ru-RU" sz="2000" b="1" i="1" dirty="0">
              <a:solidFill>
                <a:srgbClr val="C00000"/>
              </a:solidFill>
              <a:latin typeface="Times New Roman" pitchFamily="18" charset="0"/>
              <a:cs typeface="Times New Roman" pitchFamily="18" charset="0"/>
            </a:endParaRPr>
          </a:p>
        </p:txBody>
      </p:sp>
      <p:sp>
        <p:nvSpPr>
          <p:cNvPr id="5" name="Пятно 1 4"/>
          <p:cNvSpPr/>
          <p:nvPr/>
        </p:nvSpPr>
        <p:spPr>
          <a:xfrm>
            <a:off x="611560" y="1000108"/>
            <a:ext cx="3531812" cy="1876508"/>
          </a:xfrm>
          <a:prstGeom prst="irregularSeal1">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2000" b="1" i="1" dirty="0" smtClean="0">
                <a:solidFill>
                  <a:srgbClr val="C00000"/>
                </a:solidFill>
                <a:latin typeface="Times New Roman" pitchFamily="18" charset="0"/>
                <a:cs typeface="Times New Roman" pitchFamily="18" charset="0"/>
              </a:rPr>
              <a:t>Төлем тапсырмасы</a:t>
            </a:r>
            <a:endParaRPr lang="ru-RU" sz="2000" b="1" i="1" dirty="0">
              <a:solidFill>
                <a:srgbClr val="C00000"/>
              </a:solidFill>
              <a:latin typeface="Times New Roman" pitchFamily="18" charset="0"/>
              <a:cs typeface="Times New Roman" pitchFamily="18" charset="0"/>
            </a:endParaRPr>
          </a:p>
        </p:txBody>
      </p:sp>
      <p:sp>
        <p:nvSpPr>
          <p:cNvPr id="6" name="Пятно 1 5"/>
          <p:cNvSpPr/>
          <p:nvPr/>
        </p:nvSpPr>
        <p:spPr>
          <a:xfrm>
            <a:off x="4929190" y="2357430"/>
            <a:ext cx="3786214" cy="1571636"/>
          </a:xfrm>
          <a:prstGeom prst="irregularSeal1">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000" b="1" i="1" dirty="0" smtClean="0">
                <a:solidFill>
                  <a:srgbClr val="C00000"/>
                </a:solidFill>
                <a:latin typeface="Times New Roman" pitchFamily="18" charset="0"/>
                <a:cs typeface="Times New Roman" pitchFamily="18" charset="0"/>
              </a:rPr>
              <a:t>Аккредетивтер</a:t>
            </a:r>
            <a:endParaRPr lang="ru-RU" sz="2000" b="1" i="1" dirty="0">
              <a:solidFill>
                <a:srgbClr val="C00000"/>
              </a:solidFill>
              <a:latin typeface="Times New Roman" pitchFamily="18" charset="0"/>
              <a:cs typeface="Times New Roman" pitchFamily="18" charset="0"/>
            </a:endParaRPr>
          </a:p>
        </p:txBody>
      </p:sp>
      <p:sp>
        <p:nvSpPr>
          <p:cNvPr id="7" name="Пятно 1 6"/>
          <p:cNvSpPr/>
          <p:nvPr/>
        </p:nvSpPr>
        <p:spPr>
          <a:xfrm>
            <a:off x="5143504" y="1000108"/>
            <a:ext cx="2928958" cy="1571636"/>
          </a:xfrm>
          <a:prstGeom prst="irregularSeal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000" b="1" i="1" dirty="0" smtClean="0">
                <a:solidFill>
                  <a:srgbClr val="C00000"/>
                </a:solidFill>
                <a:latin typeface="Times New Roman" pitchFamily="18" charset="0"/>
                <a:cs typeface="Times New Roman" pitchFamily="18" charset="0"/>
              </a:rPr>
              <a:t>Чектер</a:t>
            </a:r>
            <a:endParaRPr lang="ru-RU" sz="2000" b="1" i="1" dirty="0">
              <a:solidFill>
                <a:srgbClr val="C00000"/>
              </a:solidFill>
              <a:latin typeface="Times New Roman" pitchFamily="18" charset="0"/>
              <a:cs typeface="Times New Roman" pitchFamily="18" charset="0"/>
            </a:endParaRPr>
          </a:p>
        </p:txBody>
      </p:sp>
      <p:sp>
        <p:nvSpPr>
          <p:cNvPr id="8" name="Пятно 1 7"/>
          <p:cNvSpPr/>
          <p:nvPr/>
        </p:nvSpPr>
        <p:spPr>
          <a:xfrm>
            <a:off x="4500562" y="4082998"/>
            <a:ext cx="3959870" cy="1866281"/>
          </a:xfrm>
          <a:prstGeom prst="irregularSeal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000" b="1" i="1" dirty="0" smtClean="0">
                <a:solidFill>
                  <a:srgbClr val="C00000"/>
                </a:solidFill>
                <a:latin typeface="Times New Roman" pitchFamily="18" charset="0"/>
                <a:cs typeface="Times New Roman" pitchFamily="18" charset="0"/>
              </a:rPr>
              <a:t>Жиынтық талаптар арқылы есеп айырысу</a:t>
            </a:r>
            <a:endParaRPr lang="ru-RU" sz="2000" b="1" i="1" dirty="0">
              <a:solidFill>
                <a:srgbClr val="C00000"/>
              </a:solidFill>
              <a:latin typeface="Times New Roman" pitchFamily="18" charset="0"/>
              <a:cs typeface="Times New Roman" pitchFamily="18" charset="0"/>
            </a:endParaRPr>
          </a:p>
        </p:txBody>
      </p:sp>
      <p:sp>
        <p:nvSpPr>
          <p:cNvPr id="9" name="Пятно 1 8"/>
          <p:cNvSpPr/>
          <p:nvPr/>
        </p:nvSpPr>
        <p:spPr>
          <a:xfrm>
            <a:off x="500034" y="4500570"/>
            <a:ext cx="4000528" cy="2143140"/>
          </a:xfrm>
          <a:prstGeom prst="irregularSeal1">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000" b="1" i="1" dirty="0" smtClean="0">
                <a:solidFill>
                  <a:srgbClr val="C00000"/>
                </a:solidFill>
                <a:latin typeface="Times New Roman" pitchFamily="18" charset="0"/>
                <a:cs typeface="Times New Roman" pitchFamily="18" charset="0"/>
              </a:rPr>
              <a:t>Векселдермен есеп айырысу</a:t>
            </a:r>
            <a:endParaRPr lang="ru-RU" sz="2000" b="1" i="1" dirty="0">
              <a:solidFill>
                <a:srgbClr val="C00000"/>
              </a:solidFill>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80">
                                          <p:stCondLst>
                                            <p:cond delay="0"/>
                                          </p:stCondLst>
                                        </p:cTn>
                                        <p:tgtEl>
                                          <p:spTgt spid="8"/>
                                        </p:tgtEl>
                                      </p:cBhvr>
                                    </p:animEffect>
                                    <p:anim calcmode="lin" valueType="num">
                                      <p:cBhvr>
                                        <p:cTn id="4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9" dur="26">
                                          <p:stCondLst>
                                            <p:cond delay="650"/>
                                          </p:stCondLst>
                                        </p:cTn>
                                        <p:tgtEl>
                                          <p:spTgt spid="8"/>
                                        </p:tgtEl>
                                      </p:cBhvr>
                                      <p:to x="100000" y="60000"/>
                                    </p:animScale>
                                    <p:animScale>
                                      <p:cBhvr>
                                        <p:cTn id="50" dur="166" decel="50000">
                                          <p:stCondLst>
                                            <p:cond delay="676"/>
                                          </p:stCondLst>
                                        </p:cTn>
                                        <p:tgtEl>
                                          <p:spTgt spid="8"/>
                                        </p:tgtEl>
                                      </p:cBhvr>
                                      <p:to x="100000" y="100000"/>
                                    </p:animScale>
                                    <p:animScale>
                                      <p:cBhvr>
                                        <p:cTn id="51" dur="26">
                                          <p:stCondLst>
                                            <p:cond delay="1312"/>
                                          </p:stCondLst>
                                        </p:cTn>
                                        <p:tgtEl>
                                          <p:spTgt spid="8"/>
                                        </p:tgtEl>
                                      </p:cBhvr>
                                      <p:to x="100000" y="80000"/>
                                    </p:animScale>
                                    <p:animScale>
                                      <p:cBhvr>
                                        <p:cTn id="52" dur="166" decel="50000">
                                          <p:stCondLst>
                                            <p:cond delay="1338"/>
                                          </p:stCondLst>
                                        </p:cTn>
                                        <p:tgtEl>
                                          <p:spTgt spid="8"/>
                                        </p:tgtEl>
                                      </p:cBhvr>
                                      <p:to x="100000" y="100000"/>
                                    </p:animScale>
                                    <p:animScale>
                                      <p:cBhvr>
                                        <p:cTn id="53" dur="26">
                                          <p:stCondLst>
                                            <p:cond delay="1642"/>
                                          </p:stCondLst>
                                        </p:cTn>
                                        <p:tgtEl>
                                          <p:spTgt spid="8"/>
                                        </p:tgtEl>
                                      </p:cBhvr>
                                      <p:to x="100000" y="90000"/>
                                    </p:animScale>
                                    <p:animScale>
                                      <p:cBhvr>
                                        <p:cTn id="54" dur="166" decel="50000">
                                          <p:stCondLst>
                                            <p:cond delay="1668"/>
                                          </p:stCondLst>
                                        </p:cTn>
                                        <p:tgtEl>
                                          <p:spTgt spid="8"/>
                                        </p:tgtEl>
                                      </p:cBhvr>
                                      <p:to x="100000" y="100000"/>
                                    </p:animScale>
                                    <p:animScale>
                                      <p:cBhvr>
                                        <p:cTn id="55" dur="26">
                                          <p:stCondLst>
                                            <p:cond delay="1808"/>
                                          </p:stCondLst>
                                        </p:cTn>
                                        <p:tgtEl>
                                          <p:spTgt spid="8"/>
                                        </p:tgtEl>
                                      </p:cBhvr>
                                      <p:to x="100000" y="95000"/>
                                    </p:animScale>
                                    <p:animScale>
                                      <p:cBhvr>
                                        <p:cTn id="56" dur="166" decel="50000">
                                          <p:stCondLst>
                                            <p:cond delay="1834"/>
                                          </p:stCondLst>
                                        </p:cTn>
                                        <p:tgtEl>
                                          <p:spTgt spid="8"/>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wipe(down)">
                                      <p:cBhvr>
                                        <p:cTn id="61" dur="580">
                                          <p:stCondLst>
                                            <p:cond delay="0"/>
                                          </p:stCondLst>
                                        </p:cTn>
                                        <p:tgtEl>
                                          <p:spTgt spid="6"/>
                                        </p:tgtEl>
                                      </p:cBhvr>
                                    </p:animEffect>
                                    <p:anim calcmode="lin" valueType="num">
                                      <p:cBhvr>
                                        <p:cTn id="6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7" dur="26">
                                          <p:stCondLst>
                                            <p:cond delay="650"/>
                                          </p:stCondLst>
                                        </p:cTn>
                                        <p:tgtEl>
                                          <p:spTgt spid="6"/>
                                        </p:tgtEl>
                                      </p:cBhvr>
                                      <p:to x="100000" y="60000"/>
                                    </p:animScale>
                                    <p:animScale>
                                      <p:cBhvr>
                                        <p:cTn id="68" dur="166" decel="50000">
                                          <p:stCondLst>
                                            <p:cond delay="676"/>
                                          </p:stCondLst>
                                        </p:cTn>
                                        <p:tgtEl>
                                          <p:spTgt spid="6"/>
                                        </p:tgtEl>
                                      </p:cBhvr>
                                      <p:to x="100000" y="100000"/>
                                    </p:animScale>
                                    <p:animScale>
                                      <p:cBhvr>
                                        <p:cTn id="69" dur="26">
                                          <p:stCondLst>
                                            <p:cond delay="1312"/>
                                          </p:stCondLst>
                                        </p:cTn>
                                        <p:tgtEl>
                                          <p:spTgt spid="6"/>
                                        </p:tgtEl>
                                      </p:cBhvr>
                                      <p:to x="100000" y="80000"/>
                                    </p:animScale>
                                    <p:animScale>
                                      <p:cBhvr>
                                        <p:cTn id="70" dur="166" decel="50000">
                                          <p:stCondLst>
                                            <p:cond delay="1338"/>
                                          </p:stCondLst>
                                        </p:cTn>
                                        <p:tgtEl>
                                          <p:spTgt spid="6"/>
                                        </p:tgtEl>
                                      </p:cBhvr>
                                      <p:to x="100000" y="100000"/>
                                    </p:animScale>
                                    <p:animScale>
                                      <p:cBhvr>
                                        <p:cTn id="71" dur="26">
                                          <p:stCondLst>
                                            <p:cond delay="1642"/>
                                          </p:stCondLst>
                                        </p:cTn>
                                        <p:tgtEl>
                                          <p:spTgt spid="6"/>
                                        </p:tgtEl>
                                      </p:cBhvr>
                                      <p:to x="100000" y="90000"/>
                                    </p:animScale>
                                    <p:animScale>
                                      <p:cBhvr>
                                        <p:cTn id="72" dur="166" decel="50000">
                                          <p:stCondLst>
                                            <p:cond delay="1668"/>
                                          </p:stCondLst>
                                        </p:cTn>
                                        <p:tgtEl>
                                          <p:spTgt spid="6"/>
                                        </p:tgtEl>
                                      </p:cBhvr>
                                      <p:to x="100000" y="100000"/>
                                    </p:animScale>
                                    <p:animScale>
                                      <p:cBhvr>
                                        <p:cTn id="73" dur="26">
                                          <p:stCondLst>
                                            <p:cond delay="1808"/>
                                          </p:stCondLst>
                                        </p:cTn>
                                        <p:tgtEl>
                                          <p:spTgt spid="6"/>
                                        </p:tgtEl>
                                      </p:cBhvr>
                                      <p:to x="100000" y="95000"/>
                                    </p:animScale>
                                    <p:animScale>
                                      <p:cBhvr>
                                        <p:cTn id="74" dur="166" decel="50000">
                                          <p:stCondLst>
                                            <p:cond delay="1834"/>
                                          </p:stCondLst>
                                        </p:cTn>
                                        <p:tgtEl>
                                          <p:spTgt spid="6"/>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wipe(down)">
                                      <p:cBhvr>
                                        <p:cTn id="79" dur="580">
                                          <p:stCondLst>
                                            <p:cond delay="0"/>
                                          </p:stCondLst>
                                        </p:cTn>
                                        <p:tgtEl>
                                          <p:spTgt spid="9"/>
                                        </p:tgtEl>
                                      </p:cBhvr>
                                    </p:animEffect>
                                    <p:anim calcmode="lin" valueType="num">
                                      <p:cBhvr>
                                        <p:cTn id="8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85" dur="26">
                                          <p:stCondLst>
                                            <p:cond delay="650"/>
                                          </p:stCondLst>
                                        </p:cTn>
                                        <p:tgtEl>
                                          <p:spTgt spid="9"/>
                                        </p:tgtEl>
                                      </p:cBhvr>
                                      <p:to x="100000" y="60000"/>
                                    </p:animScale>
                                    <p:animScale>
                                      <p:cBhvr>
                                        <p:cTn id="86" dur="166" decel="50000">
                                          <p:stCondLst>
                                            <p:cond delay="676"/>
                                          </p:stCondLst>
                                        </p:cTn>
                                        <p:tgtEl>
                                          <p:spTgt spid="9"/>
                                        </p:tgtEl>
                                      </p:cBhvr>
                                      <p:to x="100000" y="100000"/>
                                    </p:animScale>
                                    <p:animScale>
                                      <p:cBhvr>
                                        <p:cTn id="87" dur="26">
                                          <p:stCondLst>
                                            <p:cond delay="1312"/>
                                          </p:stCondLst>
                                        </p:cTn>
                                        <p:tgtEl>
                                          <p:spTgt spid="9"/>
                                        </p:tgtEl>
                                      </p:cBhvr>
                                      <p:to x="100000" y="80000"/>
                                    </p:animScale>
                                    <p:animScale>
                                      <p:cBhvr>
                                        <p:cTn id="88" dur="166" decel="50000">
                                          <p:stCondLst>
                                            <p:cond delay="1338"/>
                                          </p:stCondLst>
                                        </p:cTn>
                                        <p:tgtEl>
                                          <p:spTgt spid="9"/>
                                        </p:tgtEl>
                                      </p:cBhvr>
                                      <p:to x="100000" y="100000"/>
                                    </p:animScale>
                                    <p:animScale>
                                      <p:cBhvr>
                                        <p:cTn id="89" dur="26">
                                          <p:stCondLst>
                                            <p:cond delay="1642"/>
                                          </p:stCondLst>
                                        </p:cTn>
                                        <p:tgtEl>
                                          <p:spTgt spid="9"/>
                                        </p:tgtEl>
                                      </p:cBhvr>
                                      <p:to x="100000" y="90000"/>
                                    </p:animScale>
                                    <p:animScale>
                                      <p:cBhvr>
                                        <p:cTn id="90" dur="166" decel="50000">
                                          <p:stCondLst>
                                            <p:cond delay="1668"/>
                                          </p:stCondLst>
                                        </p:cTn>
                                        <p:tgtEl>
                                          <p:spTgt spid="9"/>
                                        </p:tgtEl>
                                      </p:cBhvr>
                                      <p:to x="100000" y="100000"/>
                                    </p:animScale>
                                    <p:animScale>
                                      <p:cBhvr>
                                        <p:cTn id="91" dur="26">
                                          <p:stCondLst>
                                            <p:cond delay="1808"/>
                                          </p:stCondLst>
                                        </p:cTn>
                                        <p:tgtEl>
                                          <p:spTgt spid="9"/>
                                        </p:tgtEl>
                                      </p:cBhvr>
                                      <p:to x="100000" y="95000"/>
                                    </p:animScale>
                                    <p:animScale>
                                      <p:cBhvr>
                                        <p:cTn id="92" dur="166" decel="50000">
                                          <p:stCondLst>
                                            <p:cond delay="1834"/>
                                          </p:stCondLst>
                                        </p:cTn>
                                        <p:tgtEl>
                                          <p:spTgt spid="9"/>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5"/>
                                        </p:tgtEl>
                                        <p:attrNameLst>
                                          <p:attrName>style.visibility</p:attrName>
                                        </p:attrNameLst>
                                      </p:cBhvr>
                                      <p:to>
                                        <p:strVal val="visible"/>
                                      </p:to>
                                    </p:set>
                                    <p:animEffect transition="in" filter="wipe(down)">
                                      <p:cBhvr>
                                        <p:cTn id="97" dur="580">
                                          <p:stCondLst>
                                            <p:cond delay="0"/>
                                          </p:stCondLst>
                                        </p:cTn>
                                        <p:tgtEl>
                                          <p:spTgt spid="5"/>
                                        </p:tgtEl>
                                      </p:cBhvr>
                                    </p:animEffect>
                                    <p:anim calcmode="lin" valueType="num">
                                      <p:cBhvr>
                                        <p:cTn id="9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03" dur="26">
                                          <p:stCondLst>
                                            <p:cond delay="650"/>
                                          </p:stCondLst>
                                        </p:cTn>
                                        <p:tgtEl>
                                          <p:spTgt spid="5"/>
                                        </p:tgtEl>
                                      </p:cBhvr>
                                      <p:to x="100000" y="60000"/>
                                    </p:animScale>
                                    <p:animScale>
                                      <p:cBhvr>
                                        <p:cTn id="104" dur="166" decel="50000">
                                          <p:stCondLst>
                                            <p:cond delay="676"/>
                                          </p:stCondLst>
                                        </p:cTn>
                                        <p:tgtEl>
                                          <p:spTgt spid="5"/>
                                        </p:tgtEl>
                                      </p:cBhvr>
                                      <p:to x="100000" y="100000"/>
                                    </p:animScale>
                                    <p:animScale>
                                      <p:cBhvr>
                                        <p:cTn id="105" dur="26">
                                          <p:stCondLst>
                                            <p:cond delay="1312"/>
                                          </p:stCondLst>
                                        </p:cTn>
                                        <p:tgtEl>
                                          <p:spTgt spid="5"/>
                                        </p:tgtEl>
                                      </p:cBhvr>
                                      <p:to x="100000" y="80000"/>
                                    </p:animScale>
                                    <p:animScale>
                                      <p:cBhvr>
                                        <p:cTn id="106" dur="166" decel="50000">
                                          <p:stCondLst>
                                            <p:cond delay="1338"/>
                                          </p:stCondLst>
                                        </p:cTn>
                                        <p:tgtEl>
                                          <p:spTgt spid="5"/>
                                        </p:tgtEl>
                                      </p:cBhvr>
                                      <p:to x="100000" y="100000"/>
                                    </p:animScale>
                                    <p:animScale>
                                      <p:cBhvr>
                                        <p:cTn id="107" dur="26">
                                          <p:stCondLst>
                                            <p:cond delay="1642"/>
                                          </p:stCondLst>
                                        </p:cTn>
                                        <p:tgtEl>
                                          <p:spTgt spid="5"/>
                                        </p:tgtEl>
                                      </p:cBhvr>
                                      <p:to x="100000" y="90000"/>
                                    </p:animScale>
                                    <p:animScale>
                                      <p:cBhvr>
                                        <p:cTn id="108" dur="166" decel="50000">
                                          <p:stCondLst>
                                            <p:cond delay="1668"/>
                                          </p:stCondLst>
                                        </p:cTn>
                                        <p:tgtEl>
                                          <p:spTgt spid="5"/>
                                        </p:tgtEl>
                                      </p:cBhvr>
                                      <p:to x="100000" y="100000"/>
                                    </p:animScale>
                                    <p:animScale>
                                      <p:cBhvr>
                                        <p:cTn id="109" dur="26">
                                          <p:stCondLst>
                                            <p:cond delay="1808"/>
                                          </p:stCondLst>
                                        </p:cTn>
                                        <p:tgtEl>
                                          <p:spTgt spid="5"/>
                                        </p:tgtEl>
                                      </p:cBhvr>
                                      <p:to x="100000" y="95000"/>
                                    </p:animScale>
                                    <p:animScale>
                                      <p:cBhvr>
                                        <p:cTn id="11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578240421"/>
              </p:ext>
            </p:extLst>
          </p:nvPr>
        </p:nvGraphicFramePr>
        <p:xfrm>
          <a:off x="1129451" y="1564342"/>
          <a:ext cx="6852135" cy="5031276"/>
        </p:xfrm>
        <a:graphic>
          <a:graphicData uri="http://schemas.openxmlformats.org/drawingml/2006/table">
            <a:tbl>
              <a:tblPr>
                <a:tableStyleId>{616DA210-FB5B-4158-B5E0-FEB733F419BA}</a:tableStyleId>
              </a:tblPr>
              <a:tblGrid>
                <a:gridCol w="4637254"/>
                <a:gridCol w="1131462"/>
                <a:gridCol w="1083419"/>
              </a:tblGrid>
              <a:tr h="468052">
                <a:tc rowSpan="2">
                  <a:txBody>
                    <a:bodyPr/>
                    <a:lstStyle/>
                    <a:p>
                      <a:pPr indent="457200" algn="just">
                        <a:spcAft>
                          <a:spcPts val="0"/>
                        </a:spcAft>
                      </a:pPr>
                      <a:r>
                        <a:rPr lang="kk-KZ" sz="1400" b="1" dirty="0">
                          <a:effectLst/>
                        </a:rPr>
                        <a:t> </a:t>
                      </a:r>
                      <a:endParaRPr lang="ru-RU" sz="1400" b="1" dirty="0">
                        <a:effectLst/>
                      </a:endParaRPr>
                    </a:p>
                    <a:p>
                      <a:pPr indent="457200" algn="ctr">
                        <a:spcAft>
                          <a:spcPts val="0"/>
                        </a:spcAft>
                      </a:pPr>
                      <a:r>
                        <a:rPr lang="ru-MO" sz="1400" b="1" dirty="0" err="1">
                          <a:effectLst/>
                        </a:rPr>
                        <a:t>Шаруашылық</a:t>
                      </a:r>
                      <a:r>
                        <a:rPr lang="ru-MO" sz="1400" b="1" dirty="0">
                          <a:effectLst/>
                        </a:rPr>
                        <a:t> </a:t>
                      </a:r>
                      <a:r>
                        <a:rPr lang="ru-MO" sz="1400" b="1" dirty="0" err="1">
                          <a:effectLst/>
                        </a:rPr>
                        <a:t>операциялар</a:t>
                      </a:r>
                      <a:r>
                        <a:rPr lang="ru-MO" sz="1400" b="1" dirty="0">
                          <a:effectLst/>
                        </a:rPr>
                        <a:t> </a:t>
                      </a:r>
                      <a:r>
                        <a:rPr lang="ru-MO" sz="1400" b="1" dirty="0" err="1">
                          <a:effectLst/>
                        </a:rPr>
                        <a:t>мазмұны</a:t>
                      </a:r>
                      <a:endParaRPr lang="ru-RU" sz="1400" b="1" dirty="0">
                        <a:effectLst/>
                        <a:latin typeface="Times New Roman"/>
                        <a:ea typeface="Times New Roman"/>
                      </a:endParaRPr>
                    </a:p>
                  </a:txBody>
                  <a:tcPr marL="68580" marR="68580" marT="0" marB="0"/>
                </a:tc>
                <a:tc gridSpan="2">
                  <a:txBody>
                    <a:bodyPr/>
                    <a:lstStyle/>
                    <a:p>
                      <a:pPr indent="457200" algn="ctr">
                        <a:spcAft>
                          <a:spcPts val="0"/>
                        </a:spcAft>
                      </a:pPr>
                      <a:r>
                        <a:rPr lang="en-US" sz="1400" b="1">
                          <a:effectLst/>
                        </a:rPr>
                        <a:t>Шоттар корреспонденциясы</a:t>
                      </a:r>
                      <a:endParaRPr lang="ru-RU" sz="1400" b="1">
                        <a:effectLst/>
                        <a:latin typeface="Times New Roman"/>
                        <a:ea typeface="Times New Roman"/>
                      </a:endParaRPr>
                    </a:p>
                  </a:txBody>
                  <a:tcPr marL="68580" marR="68580" marT="0" marB="0"/>
                </a:tc>
                <a:tc hMerge="1">
                  <a:txBody>
                    <a:bodyPr/>
                    <a:lstStyle/>
                    <a:p>
                      <a:endParaRPr lang="ru-RU"/>
                    </a:p>
                  </a:txBody>
                  <a:tcPr/>
                </a:tc>
              </a:tr>
              <a:tr h="234026">
                <a:tc vMerge="1">
                  <a:txBody>
                    <a:bodyPr/>
                    <a:lstStyle/>
                    <a:p>
                      <a:endParaRPr lang="ru-RU"/>
                    </a:p>
                  </a:txBody>
                  <a:tcPr/>
                </a:tc>
                <a:tc>
                  <a:txBody>
                    <a:bodyPr/>
                    <a:lstStyle/>
                    <a:p>
                      <a:pPr algn="ctr">
                        <a:spcAft>
                          <a:spcPts val="0"/>
                        </a:spcAft>
                      </a:pPr>
                      <a:r>
                        <a:rPr lang="ru-MO" sz="1400" b="1" kern="0">
                          <a:effectLst/>
                        </a:rPr>
                        <a:t>Дебет</a:t>
                      </a:r>
                      <a:endParaRPr lang="ru-RU" sz="1400" b="1" kern="0">
                        <a:effectLst/>
                        <a:latin typeface="Times New Roman"/>
                      </a:endParaRPr>
                    </a:p>
                  </a:txBody>
                  <a:tcPr marL="68580" marR="68580" marT="0" marB="0"/>
                </a:tc>
                <a:tc>
                  <a:txBody>
                    <a:bodyPr/>
                    <a:lstStyle/>
                    <a:p>
                      <a:pPr algn="ctr">
                        <a:spcAft>
                          <a:spcPts val="0"/>
                        </a:spcAft>
                      </a:pPr>
                      <a:r>
                        <a:rPr lang="ru-MO" sz="1400" b="1" kern="0">
                          <a:effectLst/>
                        </a:rPr>
                        <a:t>Кредит</a:t>
                      </a:r>
                      <a:endParaRPr lang="ru-RU" sz="1400" b="1" kern="0">
                        <a:effectLst/>
                        <a:latin typeface="Times New Roman"/>
                      </a:endParaRPr>
                    </a:p>
                  </a:txBody>
                  <a:tcPr marL="68580" marR="68580" marT="0" marB="0"/>
                </a:tc>
              </a:tr>
              <a:tr h="234026">
                <a:tc>
                  <a:txBody>
                    <a:bodyPr/>
                    <a:lstStyle/>
                    <a:p>
                      <a:pPr algn="just">
                        <a:spcAft>
                          <a:spcPts val="0"/>
                        </a:spcAft>
                      </a:pPr>
                      <a:r>
                        <a:rPr lang="en-US" sz="1400" b="1">
                          <a:effectLst/>
                        </a:rPr>
                        <a:t>1.</a:t>
                      </a:r>
                      <a:r>
                        <a:rPr lang="kk-KZ" sz="1400" b="1">
                          <a:effectLst/>
                        </a:rPr>
                        <a:t>Кассадан ақшалардың ағымдағы банк шотына түсуі</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1030</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1010</a:t>
                      </a:r>
                      <a:endParaRPr lang="ru-RU" sz="1400" b="1">
                        <a:effectLst/>
                        <a:latin typeface="Times New Roman"/>
                        <a:ea typeface="Times New Roman"/>
                      </a:endParaRPr>
                    </a:p>
                  </a:txBody>
                  <a:tcPr marL="68580" marR="68580" marT="0" marB="0"/>
                </a:tc>
              </a:tr>
              <a:tr h="792088">
                <a:tc>
                  <a:txBody>
                    <a:bodyPr/>
                    <a:lstStyle/>
                    <a:p>
                      <a:pPr algn="just">
                        <a:spcAft>
                          <a:spcPts val="0"/>
                        </a:spcAft>
                      </a:pPr>
                      <a:r>
                        <a:rPr lang="kk-KZ" sz="1400" b="1" dirty="0">
                          <a:effectLst/>
                        </a:rPr>
                        <a:t>2.Сатып алушылардың дебиторлық қарыздарын жою есебінен түсуі:                    </a:t>
                      </a:r>
                      <a:endParaRPr lang="ru-RU" sz="1400" b="1" dirty="0">
                        <a:effectLst/>
                      </a:endParaRPr>
                    </a:p>
                    <a:p>
                      <a:pPr indent="457200" algn="just">
                        <a:spcAft>
                          <a:spcPts val="0"/>
                        </a:spcAft>
                      </a:pPr>
                      <a:r>
                        <a:rPr lang="kk-KZ" sz="1400" b="1" dirty="0">
                          <a:effectLst/>
                        </a:rPr>
                        <a:t>- қысқа мерзімді</a:t>
                      </a:r>
                      <a:endParaRPr lang="ru-RU" sz="1400" b="1" dirty="0">
                        <a:effectLst/>
                      </a:endParaRPr>
                    </a:p>
                    <a:p>
                      <a:pPr algn="just">
                        <a:spcAft>
                          <a:spcPts val="0"/>
                        </a:spcAft>
                      </a:pPr>
                      <a:r>
                        <a:rPr lang="kk-KZ" sz="1400" b="1" dirty="0">
                          <a:effectLst/>
                        </a:rPr>
                        <a:t>            - ұзақ мерзімді</a:t>
                      </a:r>
                      <a:endParaRPr lang="ru-RU" sz="1400" b="1" dirty="0">
                        <a:effectLst/>
                        <a:latin typeface="Times New Roman"/>
                        <a:ea typeface="Times New Roman"/>
                      </a:endParaRPr>
                    </a:p>
                  </a:txBody>
                  <a:tcPr marL="68580" marR="68580" marT="0" marB="0"/>
                </a:tc>
                <a:tc>
                  <a:txBody>
                    <a:bodyPr/>
                    <a:lstStyle/>
                    <a:p>
                      <a:pPr indent="457200" algn="ctr">
                        <a:spcAft>
                          <a:spcPts val="0"/>
                        </a:spcAft>
                      </a:pPr>
                      <a:r>
                        <a:rPr lang="kk-KZ" sz="1400" b="1">
                          <a:effectLst/>
                        </a:rPr>
                        <a:t> </a:t>
                      </a:r>
                      <a:endParaRPr lang="ru-RU" sz="1400" b="1">
                        <a:effectLst/>
                      </a:endParaRPr>
                    </a:p>
                    <a:p>
                      <a:pPr algn="ctr">
                        <a:spcAft>
                          <a:spcPts val="0"/>
                        </a:spcAft>
                      </a:pPr>
                      <a:r>
                        <a:rPr lang="en-US" sz="1400" b="1">
                          <a:effectLst/>
                        </a:rPr>
                        <a:t>10</a:t>
                      </a:r>
                      <a:r>
                        <a:rPr lang="kk-KZ" sz="1400" b="1">
                          <a:effectLst/>
                        </a:rPr>
                        <a:t>3</a:t>
                      </a:r>
                      <a:r>
                        <a:rPr lang="en-US" sz="1400" b="1">
                          <a:effectLst/>
                        </a:rPr>
                        <a:t>0</a:t>
                      </a:r>
                      <a:endParaRPr lang="ru-RU" sz="1400" b="1">
                        <a:effectLst/>
                      </a:endParaRPr>
                    </a:p>
                    <a:p>
                      <a:pPr algn="ctr">
                        <a:spcAft>
                          <a:spcPts val="0"/>
                        </a:spcAft>
                      </a:pPr>
                      <a:r>
                        <a:rPr lang="kk-KZ" sz="1400" b="1">
                          <a:effectLst/>
                        </a:rPr>
                        <a:t>1030</a:t>
                      </a:r>
                      <a:endParaRPr lang="ru-RU" sz="1400" b="1">
                        <a:effectLst/>
                        <a:latin typeface="Times New Roman"/>
                        <a:ea typeface="Times New Roman"/>
                      </a:endParaRPr>
                    </a:p>
                  </a:txBody>
                  <a:tcPr marL="68580" marR="68580" marT="0" marB="0"/>
                </a:tc>
                <a:tc>
                  <a:txBody>
                    <a:bodyPr/>
                    <a:lstStyle/>
                    <a:p>
                      <a:pPr indent="457200" algn="ctr">
                        <a:spcAft>
                          <a:spcPts val="0"/>
                        </a:spcAft>
                      </a:pPr>
                      <a:r>
                        <a:rPr lang="kk-KZ" sz="1400" b="1">
                          <a:effectLst/>
                        </a:rPr>
                        <a:t> </a:t>
                      </a:r>
                      <a:endParaRPr lang="ru-RU" sz="1400" b="1">
                        <a:effectLst/>
                      </a:endParaRPr>
                    </a:p>
                    <a:p>
                      <a:pPr algn="ctr">
                        <a:spcAft>
                          <a:spcPts val="0"/>
                        </a:spcAft>
                      </a:pPr>
                      <a:r>
                        <a:rPr lang="kk-KZ" sz="1400" b="1">
                          <a:effectLst/>
                        </a:rPr>
                        <a:t>1210</a:t>
                      </a:r>
                      <a:endParaRPr lang="ru-RU" sz="1400" b="1">
                        <a:effectLst/>
                      </a:endParaRPr>
                    </a:p>
                    <a:p>
                      <a:pPr algn="ctr">
                        <a:spcAft>
                          <a:spcPts val="0"/>
                        </a:spcAft>
                      </a:pPr>
                      <a:r>
                        <a:rPr lang="kk-KZ" sz="1400" b="1">
                          <a:effectLst/>
                        </a:rPr>
                        <a:t>2010</a:t>
                      </a:r>
                      <a:endParaRPr lang="ru-RU" sz="1400" b="1">
                        <a:effectLst/>
                        <a:latin typeface="Times New Roman"/>
                        <a:ea typeface="Times New Roman"/>
                      </a:endParaRPr>
                    </a:p>
                  </a:txBody>
                  <a:tcPr marL="68580" marR="68580" marT="0" marB="0"/>
                </a:tc>
              </a:tr>
              <a:tr h="234026">
                <a:tc>
                  <a:txBody>
                    <a:bodyPr/>
                    <a:lstStyle/>
                    <a:p>
                      <a:pPr algn="just">
                        <a:spcAft>
                          <a:spcPts val="0"/>
                        </a:spcAft>
                      </a:pPr>
                      <a:r>
                        <a:rPr lang="en-US" sz="1400" b="1">
                          <a:effectLst/>
                        </a:rPr>
                        <a:t>3. </a:t>
                      </a:r>
                      <a:r>
                        <a:rPr lang="kk-KZ" sz="1400" b="1">
                          <a:effectLst/>
                        </a:rPr>
                        <a:t>Қысқа мерзімді несиелер алынды</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1030</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3010, 3020</a:t>
                      </a:r>
                      <a:endParaRPr lang="ru-RU" sz="1400" b="1">
                        <a:effectLst/>
                        <a:latin typeface="Times New Roman"/>
                        <a:ea typeface="Times New Roman"/>
                      </a:endParaRPr>
                    </a:p>
                  </a:txBody>
                  <a:tcPr marL="68580" marR="68580" marT="0" marB="0"/>
                </a:tc>
              </a:tr>
              <a:tr h="198022">
                <a:tc>
                  <a:txBody>
                    <a:bodyPr/>
                    <a:lstStyle/>
                    <a:p>
                      <a:pPr algn="just">
                        <a:spcAft>
                          <a:spcPts val="0"/>
                        </a:spcAft>
                      </a:pPr>
                      <a:r>
                        <a:rPr lang="kk-KZ" sz="1400" b="1">
                          <a:effectLst/>
                        </a:rPr>
                        <a:t>4.Жолдағы ақшалар ұйымның есеп айырысу шотына алынды</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1030</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1030</a:t>
                      </a:r>
                      <a:endParaRPr lang="ru-RU" sz="1400" b="1">
                        <a:effectLst/>
                        <a:latin typeface="Times New Roman"/>
                        <a:ea typeface="Times New Roman"/>
                      </a:endParaRPr>
                    </a:p>
                  </a:txBody>
                  <a:tcPr marL="68580" marR="68580" marT="0" marB="0"/>
                </a:tc>
              </a:tr>
              <a:tr h="360040">
                <a:tc>
                  <a:txBody>
                    <a:bodyPr/>
                    <a:lstStyle/>
                    <a:p>
                      <a:pPr algn="just">
                        <a:spcAft>
                          <a:spcPts val="0"/>
                        </a:spcAft>
                      </a:pPr>
                      <a:r>
                        <a:rPr lang="kk-KZ" sz="1400" b="1">
                          <a:effectLst/>
                        </a:rPr>
                        <a:t>5</a:t>
                      </a:r>
                      <a:r>
                        <a:rPr lang="en-US" sz="1400" b="1">
                          <a:effectLst/>
                        </a:rPr>
                        <a:t>.Жарғылық қорды толтыру үшін үлес қосушыл</a:t>
                      </a:r>
                      <a:r>
                        <a:rPr lang="kk-KZ" sz="1400" b="1">
                          <a:effectLst/>
                        </a:rPr>
                        <a:t>а</a:t>
                      </a:r>
                      <a:r>
                        <a:rPr lang="en-US" sz="1400" b="1">
                          <a:effectLst/>
                        </a:rPr>
                        <a:t>рдан келіп түскен ақшалар </a:t>
                      </a:r>
                      <a:r>
                        <a:rPr lang="kk-KZ" sz="1400" b="1">
                          <a:effectLst/>
                        </a:rPr>
                        <a:t>есеп айырысу шотына </a:t>
                      </a:r>
                      <a:r>
                        <a:rPr lang="en-US" sz="1400" b="1">
                          <a:effectLst/>
                        </a:rPr>
                        <a:t>кіріске алынды </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1030</a:t>
                      </a:r>
                      <a:endParaRPr lang="ru-RU" sz="1400" b="1">
                        <a:effectLst/>
                        <a:latin typeface="Times New Roman"/>
                        <a:ea typeface="Times New Roman"/>
                      </a:endParaRPr>
                    </a:p>
                  </a:txBody>
                  <a:tcPr marL="68580" marR="68580" marT="0" marB="0"/>
                </a:tc>
                <a:tc>
                  <a:txBody>
                    <a:bodyPr/>
                    <a:lstStyle/>
                    <a:p>
                      <a:pPr algn="ctr">
                        <a:spcAft>
                          <a:spcPts val="0"/>
                        </a:spcAft>
                      </a:pPr>
                      <a:r>
                        <a:rPr lang="en-US" sz="1400" b="1">
                          <a:effectLst/>
                        </a:rPr>
                        <a:t>5</a:t>
                      </a:r>
                      <a:r>
                        <a:rPr lang="kk-KZ" sz="1400" b="1">
                          <a:effectLst/>
                        </a:rPr>
                        <a:t>11</a:t>
                      </a:r>
                      <a:r>
                        <a:rPr lang="en-US" sz="1400" b="1">
                          <a:effectLst/>
                        </a:rPr>
                        <a:t>0</a:t>
                      </a:r>
                      <a:endParaRPr lang="ru-RU" sz="1400" b="1">
                        <a:effectLst/>
                        <a:latin typeface="Times New Roman"/>
                        <a:ea typeface="Times New Roman"/>
                      </a:endParaRPr>
                    </a:p>
                  </a:txBody>
                  <a:tcPr marL="68580" marR="68580" marT="0" marB="0"/>
                </a:tc>
              </a:tr>
              <a:tr h="234026">
                <a:tc>
                  <a:txBody>
                    <a:bodyPr/>
                    <a:lstStyle/>
                    <a:p>
                      <a:pPr algn="just">
                        <a:spcAft>
                          <a:spcPts val="0"/>
                        </a:spcAft>
                      </a:pPr>
                      <a:r>
                        <a:rPr lang="kk-KZ" sz="1400" b="1">
                          <a:effectLst/>
                        </a:rPr>
                        <a:t>6</a:t>
                      </a:r>
                      <a:r>
                        <a:rPr lang="en-US" sz="1400" b="1">
                          <a:effectLst/>
                        </a:rPr>
                        <a:t>.</a:t>
                      </a:r>
                      <a:r>
                        <a:rPr lang="kk-KZ" sz="1400" b="1">
                          <a:effectLst/>
                        </a:rPr>
                        <a:t>Алынған банк несиесі есеп айырысу шотына кірістелді</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1030</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3010,4010</a:t>
                      </a:r>
                      <a:endParaRPr lang="ru-RU" sz="1400" b="1">
                        <a:effectLst/>
                        <a:latin typeface="Times New Roman"/>
                        <a:ea typeface="Times New Roman"/>
                      </a:endParaRPr>
                    </a:p>
                  </a:txBody>
                  <a:tcPr marL="68580" marR="68580" marT="0" marB="0"/>
                </a:tc>
              </a:tr>
              <a:tr h="192302">
                <a:tc>
                  <a:txBody>
                    <a:bodyPr/>
                    <a:lstStyle/>
                    <a:p>
                      <a:pPr algn="just">
                        <a:spcAft>
                          <a:spcPts val="0"/>
                        </a:spcAft>
                      </a:pPr>
                      <a:r>
                        <a:rPr lang="kk-KZ" sz="1400" b="1">
                          <a:effectLst/>
                        </a:rPr>
                        <a:t>7.Жабдықтаушылар мен мердігерлердің қарызы қайтарылды</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3310, 4110</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1030</a:t>
                      </a:r>
                      <a:endParaRPr lang="ru-RU" sz="1400" b="1">
                        <a:effectLst/>
                        <a:latin typeface="Times New Roman"/>
                        <a:ea typeface="Times New Roman"/>
                      </a:endParaRPr>
                    </a:p>
                  </a:txBody>
                  <a:tcPr marL="68580" marR="68580" marT="0" marB="0"/>
                </a:tc>
              </a:tr>
              <a:tr h="234026">
                <a:tc>
                  <a:txBody>
                    <a:bodyPr/>
                    <a:lstStyle/>
                    <a:p>
                      <a:pPr algn="just">
                        <a:spcAft>
                          <a:spcPts val="0"/>
                        </a:spcAft>
                      </a:pPr>
                      <a:r>
                        <a:rPr lang="kk-KZ" sz="1400" b="1">
                          <a:effectLst/>
                        </a:rPr>
                        <a:t>8.Бюджетке ҚҚС аударылды</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3130</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1030</a:t>
                      </a:r>
                      <a:endParaRPr lang="ru-RU" sz="1400" b="1">
                        <a:effectLst/>
                        <a:latin typeface="Times New Roman"/>
                        <a:ea typeface="Times New Roman"/>
                      </a:endParaRPr>
                    </a:p>
                  </a:txBody>
                  <a:tcPr marL="68580" marR="68580" marT="0" marB="0"/>
                </a:tc>
              </a:tr>
              <a:tr h="234026">
                <a:tc>
                  <a:txBody>
                    <a:bodyPr/>
                    <a:lstStyle/>
                    <a:p>
                      <a:pPr algn="just">
                        <a:spcAft>
                          <a:spcPts val="0"/>
                        </a:spcAft>
                      </a:pPr>
                      <a:r>
                        <a:rPr lang="kk-KZ" sz="1400" b="1">
                          <a:effectLst/>
                        </a:rPr>
                        <a:t>9.Бюджетке корпоративтік табыс салығы аударылды</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3110</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1030</a:t>
                      </a:r>
                      <a:endParaRPr lang="ru-RU" sz="1400" b="1">
                        <a:effectLst/>
                        <a:latin typeface="Times New Roman"/>
                        <a:ea typeface="Times New Roman"/>
                      </a:endParaRPr>
                    </a:p>
                  </a:txBody>
                  <a:tcPr marL="68580" marR="68580" marT="0" marB="0"/>
                </a:tc>
              </a:tr>
              <a:tr h="234026">
                <a:tc>
                  <a:txBody>
                    <a:bodyPr/>
                    <a:lstStyle/>
                    <a:p>
                      <a:pPr algn="just">
                        <a:spcAft>
                          <a:spcPts val="0"/>
                        </a:spcAft>
                      </a:pPr>
                      <a:r>
                        <a:rPr lang="kk-KZ" sz="1400" b="1">
                          <a:effectLst/>
                        </a:rPr>
                        <a:t>10.Басқа да кредиторлық қарыздар жойылды</a:t>
                      </a:r>
                      <a:endParaRPr lang="ru-RU" sz="1400" b="1">
                        <a:effectLst/>
                        <a:latin typeface="Times New Roman"/>
                        <a:ea typeface="Times New Roman"/>
                      </a:endParaRPr>
                    </a:p>
                  </a:txBody>
                  <a:tcPr marL="68580" marR="68580" marT="0" marB="0"/>
                </a:tc>
                <a:tc>
                  <a:txBody>
                    <a:bodyPr/>
                    <a:lstStyle/>
                    <a:p>
                      <a:pPr algn="ctr">
                        <a:spcAft>
                          <a:spcPts val="0"/>
                        </a:spcAft>
                      </a:pPr>
                      <a:r>
                        <a:rPr lang="kk-KZ" sz="1400" b="1">
                          <a:effectLst/>
                        </a:rPr>
                        <a:t>3390, 4170</a:t>
                      </a:r>
                      <a:endParaRPr lang="ru-RU" sz="1400" b="1">
                        <a:effectLst/>
                        <a:latin typeface="Times New Roman"/>
                        <a:ea typeface="Times New Roman"/>
                      </a:endParaRPr>
                    </a:p>
                  </a:txBody>
                  <a:tcPr marL="68580" marR="68580" marT="0" marB="0"/>
                </a:tc>
                <a:tc>
                  <a:txBody>
                    <a:bodyPr/>
                    <a:lstStyle/>
                    <a:p>
                      <a:pPr algn="ctr">
                        <a:spcAft>
                          <a:spcPts val="0"/>
                        </a:spcAft>
                      </a:pPr>
                      <a:r>
                        <a:rPr lang="kk-KZ" sz="1400" b="1" dirty="0">
                          <a:effectLst/>
                        </a:rPr>
                        <a:t>1030</a:t>
                      </a:r>
                      <a:endParaRPr lang="ru-RU" sz="1400" b="1" dirty="0">
                        <a:effectLst/>
                        <a:latin typeface="Times New Roman"/>
                        <a:ea typeface="Times New Roman"/>
                      </a:endParaRPr>
                    </a:p>
                  </a:txBody>
                  <a:tcPr marL="68580" marR="68580" marT="0" marB="0"/>
                </a:tc>
              </a:tr>
            </a:tbl>
          </a:graphicData>
        </a:graphic>
      </p:graphicFrame>
      <p:sp>
        <p:nvSpPr>
          <p:cNvPr id="3" name="Rectangle 1"/>
          <p:cNvSpPr>
            <a:spLocks noChangeArrowheads="1"/>
          </p:cNvSpPr>
          <p:nvPr/>
        </p:nvSpPr>
        <p:spPr bwMode="auto">
          <a:xfrm>
            <a:off x="1300526" y="687179"/>
            <a:ext cx="6509987"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lvl1pPr indent="457200"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57200" algn="ctr" defTabSz="914400" rtl="0" eaLnBrk="1" fontAlgn="base" latinLnBrk="0" hangingPunct="1">
              <a:lnSpc>
                <a:spcPct val="100000"/>
              </a:lnSpc>
              <a:spcBef>
                <a:spcPct val="0"/>
              </a:spcBef>
              <a:spcAft>
                <a:spcPct val="0"/>
              </a:spcAft>
              <a:buClrTx/>
              <a:buSzTx/>
              <a:buFontTx/>
              <a:buNone/>
              <a:tabLst/>
            </a:pPr>
            <a:r>
              <a:rPr kumimoji="0" lang="kk-KZ" altLang="ru-RU" b="1" u="none" strike="noStrike" cap="none" normalizeH="0" baseline="0" dirty="0" smtClean="0">
                <a:ln>
                  <a:noFill/>
                </a:ln>
                <a:solidFill>
                  <a:srgbClr val="FF0000"/>
                </a:solidFill>
                <a:effectLst/>
                <a:latin typeface="+mn-lt"/>
                <a:ea typeface="Times New Roman" pitchFamily="18" charset="0"/>
                <a:cs typeface="Arial" pitchFamily="34" charset="0"/>
              </a:rPr>
              <a:t>Ағымдағы банктік шоттардағы ақшалай қаржылар </a:t>
            </a:r>
          </a:p>
          <a:p>
            <a:pPr marL="0" marR="0" lvl="0" indent="457200" algn="ctr" defTabSz="914400" rtl="0" eaLnBrk="1" fontAlgn="base" latinLnBrk="0" hangingPunct="1">
              <a:lnSpc>
                <a:spcPct val="100000"/>
              </a:lnSpc>
              <a:spcBef>
                <a:spcPct val="0"/>
              </a:spcBef>
              <a:spcAft>
                <a:spcPct val="0"/>
              </a:spcAft>
              <a:buClrTx/>
              <a:buSzTx/>
              <a:buFontTx/>
              <a:buNone/>
              <a:tabLst/>
            </a:pPr>
            <a:r>
              <a:rPr kumimoji="0" lang="kk-KZ" altLang="ru-RU" b="1" u="none" strike="noStrike" cap="none" normalizeH="0" baseline="0" dirty="0" smtClean="0">
                <a:ln>
                  <a:noFill/>
                </a:ln>
                <a:solidFill>
                  <a:srgbClr val="FF0000"/>
                </a:solidFill>
                <a:effectLst/>
                <a:latin typeface="+mn-lt"/>
                <a:ea typeface="Times New Roman" pitchFamily="18" charset="0"/>
                <a:cs typeface="Arial" pitchFamily="34" charset="0"/>
              </a:rPr>
              <a:t> шоты   бойынша  шаруашылық </a:t>
            </a:r>
          </a:p>
          <a:p>
            <a:pPr marL="0" marR="0" lvl="0" indent="457200" algn="ctr" defTabSz="914400" rtl="0" eaLnBrk="1" fontAlgn="base" latinLnBrk="0" hangingPunct="1">
              <a:lnSpc>
                <a:spcPct val="100000"/>
              </a:lnSpc>
              <a:spcBef>
                <a:spcPct val="0"/>
              </a:spcBef>
              <a:spcAft>
                <a:spcPct val="0"/>
              </a:spcAft>
              <a:buClrTx/>
              <a:buSzTx/>
              <a:buFontTx/>
              <a:buNone/>
              <a:tabLst/>
            </a:pPr>
            <a:r>
              <a:rPr kumimoji="0" lang="kk-KZ" altLang="ru-RU" b="1" u="none" strike="noStrike" cap="none" normalizeH="0" baseline="0" dirty="0" smtClean="0">
                <a:ln>
                  <a:noFill/>
                </a:ln>
                <a:solidFill>
                  <a:srgbClr val="FF0000"/>
                </a:solidFill>
                <a:effectLst/>
                <a:latin typeface="+mn-lt"/>
                <a:ea typeface="Times New Roman" pitchFamily="18" charset="0"/>
                <a:cs typeface="Arial" pitchFamily="34" charset="0"/>
              </a:rPr>
              <a:t>операцияларының  шоттар корреспонденциясы</a:t>
            </a:r>
            <a:endParaRPr kumimoji="0" lang="kk-KZ" altLang="ru-RU" b="0" u="none" strike="noStrike" cap="none" normalizeH="0" baseline="0" dirty="0" smtClean="0">
              <a:ln>
                <a:noFill/>
              </a:ln>
              <a:solidFill>
                <a:srgbClr val="FF0000"/>
              </a:solidFill>
              <a:effectLst/>
              <a:latin typeface="+mn-lt"/>
              <a:cs typeface="Arial" pitchFamily="34" charset="0"/>
            </a:endParaRPr>
          </a:p>
        </p:txBody>
      </p:sp>
    </p:spTree>
    <p:extLst>
      <p:ext uri="{BB962C8B-B14F-4D97-AF65-F5344CB8AC3E}">
        <p14:creationId xmlns:p14="http://schemas.microsoft.com/office/powerpoint/2010/main" val="621153166"/>
      </p:ext>
    </p:extLst>
  </p:cSld>
  <p:clrMapOvr>
    <a:masterClrMapping/>
  </p:clrMapOvr>
  <p:transition>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08391" y="911741"/>
            <a:ext cx="8390736" cy="5632311"/>
          </a:xfrm>
          <a:prstGeom prst="rect">
            <a:avLst/>
          </a:prstGeom>
          <a:noFill/>
        </p:spPr>
        <p:txBody>
          <a:bodyPr wrap="square" rtlCol="0">
            <a:spAutoFit/>
          </a:bodyPr>
          <a:lstStyle/>
          <a:p>
            <a:pPr algn="just"/>
            <a:r>
              <a:rPr lang="kk-KZ" dirty="0">
                <a:solidFill>
                  <a:srgbClr val="002060"/>
                </a:solidFill>
                <a:latin typeface="+mj-lt"/>
              </a:rPr>
              <a:t>Шетел валютасымен байланысты операциялар № 21 «Валюталық бағам өзгерістерінің әсері» ҚЕХС реттеледі. </a:t>
            </a:r>
            <a:endParaRPr lang="ru-RU" dirty="0">
              <a:solidFill>
                <a:srgbClr val="002060"/>
              </a:solidFill>
              <a:latin typeface="+mj-lt"/>
            </a:endParaRPr>
          </a:p>
          <a:p>
            <a:pPr algn="just"/>
            <a:r>
              <a:rPr lang="kk-KZ" dirty="0">
                <a:solidFill>
                  <a:srgbClr val="002060"/>
                </a:solidFill>
                <a:latin typeface="+mj-lt"/>
              </a:rPr>
              <a:t>Кәсіпорындарда шетел валютасындағы ақша қаражатының есебі 1032 «Банктегі ағымдық шоттағы валютамен ақша қаражаты» шотарында жүргізілуі мүмкін. Бұл шоттар активті. Бұл шоттардың дебетінде есепті мерзімнің басындағы және соңындағы шетел валютасымен ақша қаражатының қалдығы, шетел валютасымен түскен ақша қаражаты, ал кредитінде шыққан шетел валютасы көрсетіледі. Бұл шоттардың аналитикалық және синтетикалық есебі 1010 және 1030 шоттарындағы есеп тәріздес жүргізіледі. </a:t>
            </a:r>
            <a:endParaRPr lang="ru-RU" dirty="0">
              <a:solidFill>
                <a:srgbClr val="002060"/>
              </a:solidFill>
              <a:latin typeface="+mj-lt"/>
            </a:endParaRPr>
          </a:p>
          <a:p>
            <a:pPr algn="just"/>
            <a:r>
              <a:rPr lang="kk-KZ" dirty="0">
                <a:solidFill>
                  <a:srgbClr val="002060"/>
                </a:solidFill>
                <a:latin typeface="+mj-lt"/>
              </a:rPr>
              <a:t>№ 21 «Валюталық бағам өзгерістерінің әсері» ҚЕХС –на сәйкес, шетел валютасындағы операция шетел валютасында көрінетін және реттелетін мәміле болып табылады. Оған келесі мәмілелер жатады:</a:t>
            </a:r>
            <a:endParaRPr lang="ru-RU" dirty="0">
              <a:solidFill>
                <a:srgbClr val="002060"/>
              </a:solidFill>
              <a:latin typeface="+mj-lt"/>
            </a:endParaRPr>
          </a:p>
          <a:p>
            <a:pPr algn="just"/>
            <a:r>
              <a:rPr lang="kk-KZ" dirty="0">
                <a:solidFill>
                  <a:srgbClr val="002060"/>
                </a:solidFill>
                <a:latin typeface="+mj-lt"/>
              </a:rPr>
              <a:t>- бағасы шетел валютасында көрсетілген тауарлар мен қызметтерді сатып алғанда немесе сатқанда;</a:t>
            </a:r>
            <a:endParaRPr lang="ru-RU" dirty="0">
              <a:solidFill>
                <a:srgbClr val="002060"/>
              </a:solidFill>
              <a:latin typeface="+mj-lt"/>
            </a:endParaRPr>
          </a:p>
          <a:p>
            <a:pPr algn="just"/>
            <a:r>
              <a:rPr lang="ru-RU" dirty="0">
                <a:solidFill>
                  <a:srgbClr val="002060"/>
                </a:solidFill>
                <a:latin typeface="+mj-lt"/>
              </a:rPr>
              <a:t>-</a:t>
            </a:r>
            <a:r>
              <a:rPr lang="ru-RU" dirty="0" err="1">
                <a:solidFill>
                  <a:srgbClr val="002060"/>
                </a:solidFill>
                <a:latin typeface="+mj-lt"/>
              </a:rPr>
              <a:t>алашақ</a:t>
            </a:r>
            <a:r>
              <a:rPr lang="ru-RU" dirty="0">
                <a:solidFill>
                  <a:srgbClr val="002060"/>
                </a:solidFill>
                <a:latin typeface="+mj-lt"/>
              </a:rPr>
              <a:t> </a:t>
            </a:r>
            <a:r>
              <a:rPr lang="ru-RU" dirty="0" err="1">
                <a:solidFill>
                  <a:srgbClr val="002060"/>
                </a:solidFill>
                <a:latin typeface="+mj-lt"/>
              </a:rPr>
              <a:t>немесе</a:t>
            </a:r>
            <a:r>
              <a:rPr lang="ru-RU" dirty="0">
                <a:solidFill>
                  <a:srgbClr val="002060"/>
                </a:solidFill>
                <a:latin typeface="+mj-lt"/>
              </a:rPr>
              <a:t> </a:t>
            </a:r>
            <a:r>
              <a:rPr lang="ru-RU" dirty="0" err="1">
                <a:solidFill>
                  <a:srgbClr val="002060"/>
                </a:solidFill>
                <a:latin typeface="+mj-lt"/>
              </a:rPr>
              <a:t>берешек</a:t>
            </a:r>
            <a:r>
              <a:rPr lang="ru-RU" dirty="0">
                <a:solidFill>
                  <a:srgbClr val="002060"/>
                </a:solidFill>
                <a:latin typeface="+mj-lt"/>
              </a:rPr>
              <a:t> сома </a:t>
            </a:r>
            <a:r>
              <a:rPr lang="ru-RU" dirty="0" err="1">
                <a:solidFill>
                  <a:srgbClr val="002060"/>
                </a:solidFill>
                <a:latin typeface="+mj-lt"/>
              </a:rPr>
              <a:t>шетел</a:t>
            </a:r>
            <a:r>
              <a:rPr lang="ru-RU" dirty="0">
                <a:solidFill>
                  <a:srgbClr val="002060"/>
                </a:solidFill>
                <a:latin typeface="+mj-lt"/>
              </a:rPr>
              <a:t> </a:t>
            </a:r>
            <a:r>
              <a:rPr lang="ru-RU" dirty="0" err="1">
                <a:solidFill>
                  <a:srgbClr val="002060"/>
                </a:solidFill>
                <a:latin typeface="+mj-lt"/>
              </a:rPr>
              <a:t>валютасында</a:t>
            </a:r>
            <a:r>
              <a:rPr lang="ru-RU" dirty="0">
                <a:solidFill>
                  <a:srgbClr val="002060"/>
                </a:solidFill>
                <a:latin typeface="+mj-lt"/>
              </a:rPr>
              <a:t> </a:t>
            </a:r>
            <a:r>
              <a:rPr lang="ru-RU" dirty="0" err="1">
                <a:solidFill>
                  <a:srgbClr val="002060"/>
                </a:solidFill>
                <a:latin typeface="+mj-lt"/>
              </a:rPr>
              <a:t>көрсетілгенде</a:t>
            </a:r>
            <a:r>
              <a:rPr lang="ru-RU" dirty="0">
                <a:solidFill>
                  <a:srgbClr val="002060"/>
                </a:solidFill>
                <a:latin typeface="+mj-lt"/>
              </a:rPr>
              <a:t>;</a:t>
            </a:r>
          </a:p>
          <a:p>
            <a:pPr marL="342900" indent="-342900" algn="just">
              <a:buFontTx/>
              <a:buChar char="-"/>
            </a:pPr>
            <a:r>
              <a:rPr lang="ru-RU" dirty="0" err="1" smtClean="0">
                <a:solidFill>
                  <a:srgbClr val="002060"/>
                </a:solidFill>
                <a:latin typeface="+mj-lt"/>
              </a:rPr>
              <a:t>валютаны</a:t>
            </a:r>
            <a:r>
              <a:rPr lang="ru-RU" dirty="0" smtClean="0">
                <a:solidFill>
                  <a:srgbClr val="002060"/>
                </a:solidFill>
                <a:latin typeface="+mj-lt"/>
              </a:rPr>
              <a:t> </a:t>
            </a:r>
            <a:r>
              <a:rPr lang="ru-RU" dirty="0" err="1">
                <a:solidFill>
                  <a:srgbClr val="002060"/>
                </a:solidFill>
                <a:latin typeface="+mj-lt"/>
              </a:rPr>
              <a:t>айырбастау</a:t>
            </a:r>
            <a:r>
              <a:rPr lang="ru-RU" dirty="0">
                <a:solidFill>
                  <a:srgbClr val="002060"/>
                </a:solidFill>
                <a:latin typeface="+mj-lt"/>
              </a:rPr>
              <a:t> </a:t>
            </a:r>
            <a:r>
              <a:rPr lang="ru-RU" dirty="0" err="1">
                <a:solidFill>
                  <a:srgbClr val="002060"/>
                </a:solidFill>
                <a:latin typeface="+mj-lt"/>
              </a:rPr>
              <a:t>келісімін</a:t>
            </a:r>
            <a:r>
              <a:rPr lang="ru-RU" dirty="0">
                <a:solidFill>
                  <a:srgbClr val="002060"/>
                </a:solidFill>
                <a:latin typeface="+mj-lt"/>
              </a:rPr>
              <a:t> </a:t>
            </a:r>
            <a:r>
              <a:rPr lang="ru-RU" dirty="0" err="1">
                <a:solidFill>
                  <a:srgbClr val="002060"/>
                </a:solidFill>
                <a:latin typeface="+mj-lt"/>
              </a:rPr>
              <a:t>орындалмаған</a:t>
            </a:r>
            <a:r>
              <a:rPr lang="ru-RU" dirty="0">
                <a:solidFill>
                  <a:srgbClr val="002060"/>
                </a:solidFill>
                <a:latin typeface="+mj-lt"/>
              </a:rPr>
              <a:t> </a:t>
            </a:r>
            <a:r>
              <a:rPr lang="ru-RU" dirty="0" err="1">
                <a:solidFill>
                  <a:srgbClr val="002060"/>
                </a:solidFill>
                <a:latin typeface="+mj-lt"/>
              </a:rPr>
              <a:t>тарап</a:t>
            </a:r>
            <a:r>
              <a:rPr lang="ru-RU" dirty="0">
                <a:solidFill>
                  <a:srgbClr val="002060"/>
                </a:solidFill>
                <a:latin typeface="+mj-lt"/>
              </a:rPr>
              <a:t> </a:t>
            </a:r>
            <a:r>
              <a:rPr lang="ru-RU" dirty="0" err="1">
                <a:solidFill>
                  <a:srgbClr val="002060"/>
                </a:solidFill>
                <a:latin typeface="+mj-lt"/>
              </a:rPr>
              <a:t>болып</a:t>
            </a:r>
            <a:r>
              <a:rPr lang="ru-RU" dirty="0">
                <a:solidFill>
                  <a:srgbClr val="002060"/>
                </a:solidFill>
                <a:latin typeface="+mj-lt"/>
              </a:rPr>
              <a:t> </a:t>
            </a:r>
            <a:r>
              <a:rPr lang="ru-RU" dirty="0" err="1" smtClean="0">
                <a:solidFill>
                  <a:srgbClr val="002060"/>
                </a:solidFill>
                <a:latin typeface="+mj-lt"/>
              </a:rPr>
              <a:t>табылса</a:t>
            </a:r>
            <a:r>
              <a:rPr lang="ru-RU" dirty="0" smtClean="0">
                <a:solidFill>
                  <a:srgbClr val="002060"/>
                </a:solidFill>
                <a:latin typeface="+mj-lt"/>
              </a:rPr>
              <a:t>.</a:t>
            </a:r>
          </a:p>
          <a:p>
            <a:pPr algn="just"/>
            <a:r>
              <a:rPr lang="ru-RU" dirty="0" err="1">
                <a:solidFill>
                  <a:srgbClr val="FF0000"/>
                </a:solidFill>
                <a:latin typeface="+mj-lt"/>
              </a:rPr>
              <a:t>Бағамдық</a:t>
            </a:r>
            <a:r>
              <a:rPr lang="ru-RU" dirty="0">
                <a:solidFill>
                  <a:srgbClr val="FF0000"/>
                </a:solidFill>
                <a:latin typeface="+mj-lt"/>
              </a:rPr>
              <a:t> </a:t>
            </a:r>
            <a:r>
              <a:rPr lang="ru-RU" dirty="0" err="1">
                <a:solidFill>
                  <a:srgbClr val="FF0000"/>
                </a:solidFill>
                <a:latin typeface="+mj-lt"/>
              </a:rPr>
              <a:t>айырма</a:t>
            </a:r>
            <a:r>
              <a:rPr lang="ru-RU" dirty="0">
                <a:solidFill>
                  <a:srgbClr val="FF0000"/>
                </a:solidFill>
                <a:latin typeface="+mj-lt"/>
              </a:rPr>
              <a:t> </a:t>
            </a:r>
            <a:r>
              <a:rPr lang="ru-RU" dirty="0">
                <a:solidFill>
                  <a:srgbClr val="002060"/>
                </a:solidFill>
                <a:latin typeface="+mj-lt"/>
              </a:rPr>
              <a:t>– </a:t>
            </a:r>
            <a:r>
              <a:rPr lang="ru-RU" dirty="0" err="1">
                <a:solidFill>
                  <a:srgbClr val="002060"/>
                </a:solidFill>
                <a:latin typeface="+mj-lt"/>
              </a:rPr>
              <a:t>бұл</a:t>
            </a:r>
            <a:r>
              <a:rPr lang="ru-RU" dirty="0">
                <a:solidFill>
                  <a:srgbClr val="002060"/>
                </a:solidFill>
                <a:latin typeface="+mj-lt"/>
              </a:rPr>
              <a:t> </a:t>
            </a:r>
            <a:r>
              <a:rPr lang="ru-RU" dirty="0" err="1">
                <a:solidFill>
                  <a:srgbClr val="002060"/>
                </a:solidFill>
                <a:latin typeface="+mj-lt"/>
              </a:rPr>
              <a:t>бағам</a:t>
            </a:r>
            <a:r>
              <a:rPr lang="ru-RU" dirty="0">
                <a:solidFill>
                  <a:srgbClr val="002060"/>
                </a:solidFill>
                <a:latin typeface="+mj-lt"/>
              </a:rPr>
              <a:t> </a:t>
            </a:r>
            <a:r>
              <a:rPr lang="ru-RU" dirty="0" err="1">
                <a:solidFill>
                  <a:srgbClr val="002060"/>
                </a:solidFill>
                <a:latin typeface="+mj-lt"/>
              </a:rPr>
              <a:t>өзгерген</a:t>
            </a:r>
            <a:r>
              <a:rPr lang="ru-RU" dirty="0">
                <a:solidFill>
                  <a:srgbClr val="002060"/>
                </a:solidFill>
                <a:latin typeface="+mj-lt"/>
              </a:rPr>
              <a:t> </a:t>
            </a:r>
            <a:r>
              <a:rPr lang="ru-RU" dirty="0" err="1">
                <a:solidFill>
                  <a:srgbClr val="002060"/>
                </a:solidFill>
                <a:latin typeface="+mj-lt"/>
              </a:rPr>
              <a:t>жағдайда</a:t>
            </a:r>
            <a:r>
              <a:rPr lang="ru-RU" dirty="0">
                <a:solidFill>
                  <a:srgbClr val="002060"/>
                </a:solidFill>
                <a:latin typeface="+mj-lt"/>
              </a:rPr>
              <a:t> </a:t>
            </a:r>
            <a:r>
              <a:rPr lang="ru-RU" dirty="0" err="1">
                <a:solidFill>
                  <a:srgbClr val="002060"/>
                </a:solidFill>
                <a:latin typeface="+mj-lt"/>
              </a:rPr>
              <a:t>шетел</a:t>
            </a:r>
            <a:r>
              <a:rPr lang="ru-RU" dirty="0">
                <a:solidFill>
                  <a:srgbClr val="002060"/>
                </a:solidFill>
                <a:latin typeface="+mj-lt"/>
              </a:rPr>
              <a:t> </a:t>
            </a:r>
            <a:r>
              <a:rPr lang="ru-RU" dirty="0" err="1">
                <a:solidFill>
                  <a:srgbClr val="002060"/>
                </a:solidFill>
                <a:latin typeface="+mj-lt"/>
              </a:rPr>
              <a:t>валютасының</a:t>
            </a:r>
            <a:r>
              <a:rPr lang="ru-RU" dirty="0">
                <a:solidFill>
                  <a:srgbClr val="002060"/>
                </a:solidFill>
                <a:latin typeface="+mj-lt"/>
              </a:rPr>
              <a:t> </a:t>
            </a:r>
            <a:r>
              <a:rPr lang="ru-RU" dirty="0" err="1">
                <a:solidFill>
                  <a:srgbClr val="002060"/>
                </a:solidFill>
                <a:latin typeface="+mj-lt"/>
              </a:rPr>
              <a:t>дәл</a:t>
            </a:r>
            <a:r>
              <a:rPr lang="ru-RU" dirty="0">
                <a:solidFill>
                  <a:srgbClr val="002060"/>
                </a:solidFill>
                <a:latin typeface="+mj-lt"/>
              </a:rPr>
              <a:t> </a:t>
            </a:r>
            <a:r>
              <a:rPr lang="ru-RU" dirty="0" err="1">
                <a:solidFill>
                  <a:srgbClr val="002060"/>
                </a:solidFill>
                <a:latin typeface="+mj-lt"/>
              </a:rPr>
              <a:t>сол</a:t>
            </a:r>
            <a:r>
              <a:rPr lang="ru-RU" dirty="0">
                <a:solidFill>
                  <a:srgbClr val="002060"/>
                </a:solidFill>
                <a:latin typeface="+mj-lt"/>
              </a:rPr>
              <a:t> </a:t>
            </a:r>
            <a:r>
              <a:rPr lang="ru-RU" dirty="0" err="1">
                <a:solidFill>
                  <a:srgbClr val="002060"/>
                </a:solidFill>
                <a:latin typeface="+mj-lt"/>
              </a:rPr>
              <a:t>мөлшерін</a:t>
            </a:r>
            <a:r>
              <a:rPr lang="ru-RU" dirty="0">
                <a:solidFill>
                  <a:srgbClr val="002060"/>
                </a:solidFill>
                <a:latin typeface="+mj-lt"/>
              </a:rPr>
              <a:t> </a:t>
            </a:r>
            <a:r>
              <a:rPr lang="ru-RU" dirty="0" err="1">
                <a:solidFill>
                  <a:srgbClr val="002060"/>
                </a:solidFill>
                <a:latin typeface="+mj-lt"/>
              </a:rPr>
              <a:t>бухгалтерлік</a:t>
            </a:r>
            <a:r>
              <a:rPr lang="ru-RU" dirty="0">
                <a:solidFill>
                  <a:srgbClr val="002060"/>
                </a:solidFill>
                <a:latin typeface="+mj-lt"/>
              </a:rPr>
              <a:t> </a:t>
            </a:r>
            <a:r>
              <a:rPr lang="ru-RU" dirty="0" err="1">
                <a:solidFill>
                  <a:srgbClr val="002060"/>
                </a:solidFill>
                <a:latin typeface="+mj-lt"/>
              </a:rPr>
              <a:t>есеп</a:t>
            </a:r>
            <a:r>
              <a:rPr lang="ru-RU" dirty="0">
                <a:solidFill>
                  <a:srgbClr val="002060"/>
                </a:solidFill>
                <a:latin typeface="+mj-lt"/>
              </a:rPr>
              <a:t> </a:t>
            </a:r>
            <a:r>
              <a:rPr lang="ru-RU" dirty="0" err="1">
                <a:solidFill>
                  <a:srgbClr val="002060"/>
                </a:solidFill>
                <a:latin typeface="+mj-lt"/>
              </a:rPr>
              <a:t>және</a:t>
            </a:r>
            <a:r>
              <a:rPr lang="ru-RU" dirty="0">
                <a:solidFill>
                  <a:srgbClr val="002060"/>
                </a:solidFill>
                <a:latin typeface="+mj-lt"/>
              </a:rPr>
              <a:t> </a:t>
            </a:r>
            <a:r>
              <a:rPr lang="ru-RU" dirty="0" err="1">
                <a:solidFill>
                  <a:srgbClr val="002060"/>
                </a:solidFill>
                <a:latin typeface="+mj-lt"/>
              </a:rPr>
              <a:t>қаржылық</a:t>
            </a:r>
            <a:r>
              <a:rPr lang="ru-RU" dirty="0">
                <a:solidFill>
                  <a:srgbClr val="002060"/>
                </a:solidFill>
                <a:latin typeface="+mj-lt"/>
              </a:rPr>
              <a:t> </a:t>
            </a:r>
            <a:r>
              <a:rPr lang="ru-RU" dirty="0" err="1">
                <a:solidFill>
                  <a:srgbClr val="002060"/>
                </a:solidFill>
                <a:latin typeface="+mj-lt"/>
              </a:rPr>
              <a:t>есеп</a:t>
            </a:r>
            <a:r>
              <a:rPr lang="ru-RU" dirty="0">
                <a:solidFill>
                  <a:srgbClr val="002060"/>
                </a:solidFill>
                <a:latin typeface="+mj-lt"/>
              </a:rPr>
              <a:t> беру </a:t>
            </a:r>
            <a:r>
              <a:rPr lang="ru-RU" dirty="0" err="1">
                <a:solidFill>
                  <a:srgbClr val="002060"/>
                </a:solidFill>
                <a:latin typeface="+mj-lt"/>
              </a:rPr>
              <a:t>жүйесінде</a:t>
            </a:r>
            <a:r>
              <a:rPr lang="ru-RU" dirty="0">
                <a:solidFill>
                  <a:srgbClr val="002060"/>
                </a:solidFill>
                <a:latin typeface="+mj-lt"/>
              </a:rPr>
              <a:t> </a:t>
            </a:r>
            <a:r>
              <a:rPr lang="ru-RU" dirty="0" err="1">
                <a:solidFill>
                  <a:srgbClr val="002060"/>
                </a:solidFill>
                <a:latin typeface="+mj-lt"/>
              </a:rPr>
              <a:t>есептілік</a:t>
            </a:r>
            <a:r>
              <a:rPr lang="ru-RU" dirty="0">
                <a:solidFill>
                  <a:srgbClr val="002060"/>
                </a:solidFill>
                <a:latin typeface="+mj-lt"/>
              </a:rPr>
              <a:t> </a:t>
            </a:r>
            <a:r>
              <a:rPr lang="ru-RU" dirty="0" err="1">
                <a:solidFill>
                  <a:srgbClr val="002060"/>
                </a:solidFill>
                <a:latin typeface="+mj-lt"/>
              </a:rPr>
              <a:t>валютасында</a:t>
            </a:r>
            <a:r>
              <a:rPr lang="ru-RU" dirty="0">
                <a:solidFill>
                  <a:srgbClr val="002060"/>
                </a:solidFill>
                <a:latin typeface="+mj-lt"/>
              </a:rPr>
              <a:t> </a:t>
            </a:r>
            <a:r>
              <a:rPr lang="ru-RU" dirty="0" err="1">
                <a:solidFill>
                  <a:srgbClr val="002060"/>
                </a:solidFill>
                <a:latin typeface="+mj-lt"/>
              </a:rPr>
              <a:t>көрсету</a:t>
            </a:r>
            <a:r>
              <a:rPr lang="ru-RU" dirty="0">
                <a:solidFill>
                  <a:srgbClr val="002060"/>
                </a:solidFill>
                <a:latin typeface="+mj-lt"/>
              </a:rPr>
              <a:t> </a:t>
            </a:r>
            <a:r>
              <a:rPr lang="ru-RU" dirty="0" err="1">
                <a:solidFill>
                  <a:srgbClr val="002060"/>
                </a:solidFill>
                <a:latin typeface="+mj-lt"/>
              </a:rPr>
              <a:t>нәтижесінде</a:t>
            </a:r>
            <a:r>
              <a:rPr lang="ru-RU" dirty="0">
                <a:solidFill>
                  <a:srgbClr val="002060"/>
                </a:solidFill>
                <a:latin typeface="+mj-lt"/>
              </a:rPr>
              <a:t> </a:t>
            </a:r>
            <a:r>
              <a:rPr lang="ru-RU" dirty="0" err="1">
                <a:solidFill>
                  <a:srgbClr val="002060"/>
                </a:solidFill>
                <a:latin typeface="+mj-lt"/>
              </a:rPr>
              <a:t>пайда</a:t>
            </a:r>
            <a:r>
              <a:rPr lang="ru-RU" dirty="0">
                <a:solidFill>
                  <a:srgbClr val="002060"/>
                </a:solidFill>
                <a:latin typeface="+mj-lt"/>
              </a:rPr>
              <a:t> </a:t>
            </a:r>
            <a:r>
              <a:rPr lang="ru-RU" dirty="0" err="1">
                <a:solidFill>
                  <a:srgbClr val="002060"/>
                </a:solidFill>
                <a:latin typeface="+mj-lt"/>
              </a:rPr>
              <a:t>болған</a:t>
            </a:r>
            <a:r>
              <a:rPr lang="ru-RU" dirty="0">
                <a:solidFill>
                  <a:srgbClr val="002060"/>
                </a:solidFill>
                <a:latin typeface="+mj-lt"/>
              </a:rPr>
              <a:t> </a:t>
            </a:r>
            <a:r>
              <a:rPr lang="ru-RU" dirty="0" err="1">
                <a:solidFill>
                  <a:srgbClr val="002060"/>
                </a:solidFill>
                <a:latin typeface="+mj-lt"/>
              </a:rPr>
              <a:t>айырмашылық</a:t>
            </a:r>
            <a:r>
              <a:rPr lang="ru-RU" dirty="0">
                <a:solidFill>
                  <a:srgbClr val="002060"/>
                </a:solidFill>
                <a:latin typeface="+mj-lt"/>
              </a:rPr>
              <a:t>. </a:t>
            </a:r>
          </a:p>
        </p:txBody>
      </p:sp>
      <p:sp>
        <p:nvSpPr>
          <p:cNvPr id="5" name="Прямоугольник 4"/>
          <p:cNvSpPr/>
          <p:nvPr/>
        </p:nvSpPr>
        <p:spPr>
          <a:xfrm>
            <a:off x="289985" y="417773"/>
            <a:ext cx="8390736" cy="461665"/>
          </a:xfrm>
          <a:prstGeom prst="rect">
            <a:avLst/>
          </a:prstGeom>
        </p:spPr>
        <p:txBody>
          <a:bodyPr wrap="square">
            <a:spAutoFit/>
          </a:bodyPr>
          <a:lstStyle/>
          <a:p>
            <a:pPr lvl="0"/>
            <a:r>
              <a:rPr lang="kk-KZ" sz="2400" b="1" dirty="0" smtClean="0">
                <a:solidFill>
                  <a:srgbClr val="FF0000"/>
                </a:solidFill>
              </a:rPr>
              <a:t>Шетел валютасындағы ақша қаражаттарының есебі</a:t>
            </a:r>
            <a:endParaRPr lang="kk-KZ" sz="2400" b="1" dirty="0">
              <a:solidFill>
                <a:srgbClr val="FF0000"/>
              </a:solidFill>
            </a:endParaRPr>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879439"/>
            <a:ext cx="8568952" cy="6001643"/>
          </a:xfrm>
          <a:prstGeom prst="rect">
            <a:avLst/>
          </a:prstGeom>
        </p:spPr>
        <p:txBody>
          <a:bodyPr wrap="square">
            <a:spAutoFit/>
          </a:bodyPr>
          <a:lstStyle/>
          <a:p>
            <a:pPr algn="just"/>
            <a:r>
              <a:rPr lang="kk-KZ" sz="2400" dirty="0" smtClean="0">
                <a:solidFill>
                  <a:srgbClr val="002060"/>
                </a:solidFill>
              </a:rPr>
              <a:t>          </a:t>
            </a:r>
            <a:r>
              <a:rPr lang="kk-KZ" sz="2400" dirty="0">
                <a:solidFill>
                  <a:srgbClr val="002060"/>
                </a:solidFill>
              </a:rPr>
              <a:t>Ақшалай қаржыларды түгендеу олардың сақтығын қамтамасыз ету, ақшалай операциялар бойынша операциялардың жүргізілуінің дұрыстығын тексеру мақсатында кәсіпорынның басшысымен бекітілген комиссиямен жүзеге асырылады.  Түгендеу кезінде кассадағы ақшалардың және басқа да құндылықтардың  нақты бары қаралады. Түгендеуде барлық ақшалай қаражаттар бойынша жүргізілген операциялардың толықтығы, дұрыстығы, нақты іс жүзінде бары және толтырылған құжаттардың дұрыстығы қаралады. Бағалықтардың нақты бары анықталып, құжаттардағы мәліметтермен салыстырылады. Түгендеу тізіміне барлық тексерілген құндылықтар жазылады. Түгендеу нәтижелерін шығарғанда ауытқулар, яғни артықшылықтар немесе жетіспеушіліктер анықталуы мүмкін . Мұндай артықшылықтар кіріске алынуы керек. </a:t>
            </a:r>
            <a:endParaRPr lang="ru-RU" sz="2400" dirty="0">
              <a:solidFill>
                <a:srgbClr val="002060"/>
              </a:solidFill>
            </a:endParaRPr>
          </a:p>
        </p:txBody>
      </p:sp>
      <p:sp>
        <p:nvSpPr>
          <p:cNvPr id="3" name="Прямоугольник 2"/>
          <p:cNvSpPr/>
          <p:nvPr/>
        </p:nvSpPr>
        <p:spPr>
          <a:xfrm>
            <a:off x="1296045" y="417774"/>
            <a:ext cx="6840760" cy="461665"/>
          </a:xfrm>
          <a:prstGeom prst="rect">
            <a:avLst/>
          </a:prstGeom>
        </p:spPr>
        <p:txBody>
          <a:bodyPr wrap="square">
            <a:spAutoFit/>
          </a:bodyPr>
          <a:lstStyle/>
          <a:p>
            <a:pPr lvl="0"/>
            <a:r>
              <a:rPr lang="kk-KZ" sz="2400" b="1" dirty="0">
                <a:solidFill>
                  <a:srgbClr val="FF0000"/>
                </a:solidFill>
              </a:rPr>
              <a:t>Ақшалай қаржылардың түгендеуі</a:t>
            </a:r>
          </a:p>
        </p:txBody>
      </p:sp>
    </p:spTree>
    <p:extLst>
      <p:ext uri="{BB962C8B-B14F-4D97-AF65-F5344CB8AC3E}">
        <p14:creationId xmlns:p14="http://schemas.microsoft.com/office/powerpoint/2010/main" val="1599522430"/>
      </p:ext>
    </p:extLst>
  </p:cSld>
  <p:clrMapOvr>
    <a:masterClrMapping/>
  </p:clrMapOvr>
  <p:transition>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96045" y="417774"/>
            <a:ext cx="6840760" cy="461665"/>
          </a:xfrm>
          <a:prstGeom prst="rect">
            <a:avLst/>
          </a:prstGeom>
        </p:spPr>
        <p:txBody>
          <a:bodyPr wrap="square">
            <a:spAutoFit/>
          </a:bodyPr>
          <a:lstStyle/>
          <a:p>
            <a:pPr lvl="0" algn="ctr"/>
            <a:r>
              <a:rPr lang="kk-KZ" sz="2400" b="1" dirty="0">
                <a:solidFill>
                  <a:srgbClr val="FF0000"/>
                </a:solidFill>
              </a:rPr>
              <a:t>Ақшалай қаржылардың </a:t>
            </a:r>
            <a:r>
              <a:rPr lang="kk-KZ" sz="2400" b="1" dirty="0" smtClean="0">
                <a:solidFill>
                  <a:srgbClr val="FF0000"/>
                </a:solidFill>
              </a:rPr>
              <a:t>аудиті</a:t>
            </a:r>
            <a:endParaRPr lang="kk-KZ" sz="2400" b="1" dirty="0">
              <a:solidFill>
                <a:srgbClr val="FF0000"/>
              </a:solidFill>
            </a:endParaRPr>
          </a:p>
        </p:txBody>
      </p:sp>
      <p:sp>
        <p:nvSpPr>
          <p:cNvPr id="3" name="Прямоугольник 2"/>
          <p:cNvSpPr/>
          <p:nvPr/>
        </p:nvSpPr>
        <p:spPr>
          <a:xfrm>
            <a:off x="467544" y="885040"/>
            <a:ext cx="8280920" cy="1077218"/>
          </a:xfrm>
          <a:prstGeom prst="rect">
            <a:avLst/>
          </a:prstGeom>
        </p:spPr>
        <p:txBody>
          <a:bodyPr wrap="square">
            <a:spAutoFit/>
          </a:bodyPr>
          <a:lstStyle/>
          <a:p>
            <a:pPr algn="just"/>
            <a:r>
              <a:rPr lang="kk-KZ" sz="1600" dirty="0">
                <a:solidFill>
                  <a:srgbClr val="002060"/>
                </a:solidFill>
              </a:rPr>
              <a:t>Іс-тәжірибеде кездесетін, жасалу тәсілдері бойынша касса-банк операцияларының атқарылуы мен шот төлемдері процесіндегі қызмет бабын теріс пайдалану мен бұрмалаулар былайша жіктеледі:</a:t>
            </a:r>
            <a:endParaRPr lang="ru-RU" sz="1600" dirty="0">
              <a:solidFill>
                <a:srgbClr val="002060"/>
              </a:solidFill>
            </a:endParaRPr>
          </a:p>
          <a:p>
            <a:pPr lvl="0" algn="just"/>
            <a:endParaRPr lang="kk-KZ" sz="1600" dirty="0" smtClean="0">
              <a:solidFill>
                <a:srgbClr val="002060"/>
              </a:solidFill>
            </a:endParaRPr>
          </a:p>
        </p:txBody>
      </p:sp>
      <p:graphicFrame>
        <p:nvGraphicFramePr>
          <p:cNvPr id="4" name="Схема 3"/>
          <p:cNvGraphicFramePr/>
          <p:nvPr>
            <p:extLst>
              <p:ext uri="{D42A27DB-BD31-4B8C-83A1-F6EECF244321}">
                <p14:modId xmlns:p14="http://schemas.microsoft.com/office/powerpoint/2010/main" val="627261203"/>
              </p:ext>
            </p:extLst>
          </p:nvPr>
        </p:nvGraphicFramePr>
        <p:xfrm>
          <a:off x="467544" y="1844824"/>
          <a:ext cx="8208912" cy="5013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418642"/>
      </p:ext>
    </p:extLst>
  </p:cSld>
  <p:clrMapOvr>
    <a:masterClrMapping/>
  </p:clrMapOvr>
  <p:transition>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4321" y="548680"/>
            <a:ext cx="6840760" cy="830997"/>
          </a:xfrm>
          <a:prstGeom prst="rect">
            <a:avLst/>
          </a:prstGeom>
        </p:spPr>
        <p:txBody>
          <a:bodyPr wrap="square">
            <a:spAutoFit/>
          </a:bodyPr>
          <a:lstStyle/>
          <a:p>
            <a:pPr algn="ctr"/>
            <a:r>
              <a:rPr lang="kk-KZ" sz="2400" dirty="0">
                <a:solidFill>
                  <a:srgbClr val="FF0000"/>
                </a:solidFill>
              </a:rPr>
              <a:t>Бұрмалаулар мен теріс пайдаланулардың алдын алу үшін мыналар талап етіледі:</a:t>
            </a:r>
            <a:endParaRPr lang="ru-RU" sz="2400" dirty="0">
              <a:solidFill>
                <a:srgbClr val="FF0000"/>
              </a:solidFill>
            </a:endParaRPr>
          </a:p>
        </p:txBody>
      </p:sp>
      <p:graphicFrame>
        <p:nvGraphicFramePr>
          <p:cNvPr id="5" name="Схема 4"/>
          <p:cNvGraphicFramePr/>
          <p:nvPr>
            <p:extLst>
              <p:ext uri="{D42A27DB-BD31-4B8C-83A1-F6EECF244321}">
                <p14:modId xmlns:p14="http://schemas.microsoft.com/office/powerpoint/2010/main" val="770880177"/>
              </p:ext>
            </p:extLst>
          </p:nvPr>
        </p:nvGraphicFramePr>
        <p:xfrm>
          <a:off x="1115616" y="1916832"/>
          <a:ext cx="6969151"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9898413"/>
      </p:ext>
    </p:extLst>
  </p:cSld>
  <p:clrMapOvr>
    <a:masterClrMapping/>
  </p:clrMapOvr>
  <p:transition>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31730" y="7531"/>
            <a:ext cx="5457135" cy="461665"/>
          </a:xfrm>
          <a:prstGeom prst="rect">
            <a:avLst/>
          </a:prstGeom>
        </p:spPr>
        <p:txBody>
          <a:bodyPr wrap="none">
            <a:spAutoFit/>
          </a:bodyPr>
          <a:lstStyle/>
          <a:p>
            <a:pPr lvl="0"/>
            <a:r>
              <a:rPr lang="kk-KZ" sz="2400" b="1" dirty="0">
                <a:solidFill>
                  <a:srgbClr val="FF0000"/>
                </a:solidFill>
              </a:rPr>
              <a:t>Кассалық операциялардың аудиті</a:t>
            </a:r>
            <a:endParaRPr lang="ru-RU" sz="2400" b="1" dirty="0">
              <a:solidFill>
                <a:srgbClr val="FF0000"/>
              </a:solidFill>
            </a:endParaRPr>
          </a:p>
        </p:txBody>
      </p:sp>
      <p:sp>
        <p:nvSpPr>
          <p:cNvPr id="3" name="Прямоугольник 2"/>
          <p:cNvSpPr/>
          <p:nvPr/>
        </p:nvSpPr>
        <p:spPr>
          <a:xfrm>
            <a:off x="999867" y="490714"/>
            <a:ext cx="7560840" cy="338554"/>
          </a:xfrm>
          <a:prstGeom prst="rect">
            <a:avLst/>
          </a:prstGeom>
        </p:spPr>
        <p:txBody>
          <a:bodyPr wrap="square">
            <a:spAutoFit/>
          </a:bodyPr>
          <a:lstStyle/>
          <a:p>
            <a:r>
              <a:rPr lang="kk-KZ" sz="1600" dirty="0"/>
              <a:t>Кассадағы операцияларды аудиторлық тексеру  бағдарламасы </a:t>
            </a:r>
            <a:endParaRPr lang="ru-RU" sz="1600" dirty="0"/>
          </a:p>
        </p:txBody>
      </p:sp>
      <p:graphicFrame>
        <p:nvGraphicFramePr>
          <p:cNvPr id="4" name="Таблица 3"/>
          <p:cNvGraphicFramePr>
            <a:graphicFrameLocks noGrp="1"/>
          </p:cNvGraphicFramePr>
          <p:nvPr>
            <p:extLst>
              <p:ext uri="{D42A27DB-BD31-4B8C-83A1-F6EECF244321}">
                <p14:modId xmlns:p14="http://schemas.microsoft.com/office/powerpoint/2010/main" val="4002706199"/>
              </p:ext>
            </p:extLst>
          </p:nvPr>
        </p:nvGraphicFramePr>
        <p:xfrm>
          <a:off x="547829" y="829268"/>
          <a:ext cx="8424936" cy="5749611"/>
        </p:xfrm>
        <a:graphic>
          <a:graphicData uri="http://schemas.openxmlformats.org/drawingml/2006/table">
            <a:tbl>
              <a:tblPr firstRow="1" firstCol="1" lastRow="1" lastCol="1" bandRow="1" bandCol="1">
                <a:tableStyleId>{5A111915-BE36-4E01-A7E5-04B1672EAD32}</a:tableStyleId>
              </a:tblPr>
              <a:tblGrid>
                <a:gridCol w="3024336"/>
                <a:gridCol w="5400600"/>
              </a:tblGrid>
              <a:tr h="219088">
                <a:tc>
                  <a:txBody>
                    <a:bodyPr/>
                    <a:lstStyle/>
                    <a:p>
                      <a:pPr algn="ctr">
                        <a:lnSpc>
                          <a:spcPct val="115000"/>
                        </a:lnSpc>
                        <a:spcAft>
                          <a:spcPts val="0"/>
                        </a:spcAft>
                      </a:pPr>
                      <a:r>
                        <a:rPr lang="kk-KZ" sz="1400" b="1" dirty="0">
                          <a:effectLst/>
                        </a:rPr>
                        <a:t>Аудит процедуралары</a:t>
                      </a:r>
                      <a:endParaRPr lang="ru-RU" sz="1400" b="1" dirty="0">
                        <a:effectLst/>
                        <a:latin typeface="Times New Roman"/>
                        <a:ea typeface="Times New Roman"/>
                        <a:cs typeface="Times New Roman"/>
                      </a:endParaRPr>
                    </a:p>
                  </a:txBody>
                  <a:tcPr marL="58899" marR="58899" marT="0" marB="0"/>
                </a:tc>
                <a:tc>
                  <a:txBody>
                    <a:bodyPr/>
                    <a:lstStyle/>
                    <a:p>
                      <a:pPr algn="ctr">
                        <a:lnSpc>
                          <a:spcPct val="115000"/>
                        </a:lnSpc>
                        <a:spcAft>
                          <a:spcPts val="0"/>
                        </a:spcAft>
                      </a:pPr>
                      <a:r>
                        <a:rPr lang="kk-KZ" sz="1400" b="1">
                          <a:effectLst/>
                        </a:rPr>
                        <a:t>Ақпарат көздері</a:t>
                      </a:r>
                      <a:endParaRPr lang="ru-RU" sz="1400" b="1">
                        <a:effectLst/>
                        <a:latin typeface="Times New Roman"/>
                        <a:ea typeface="Times New Roman"/>
                        <a:cs typeface="Times New Roman"/>
                      </a:endParaRPr>
                    </a:p>
                  </a:txBody>
                  <a:tcPr marL="58899" marR="58899" marT="0" marB="0"/>
                </a:tc>
              </a:tr>
              <a:tr h="1411081">
                <a:tc>
                  <a:txBody>
                    <a:bodyPr/>
                    <a:lstStyle/>
                    <a:p>
                      <a:pPr algn="just">
                        <a:lnSpc>
                          <a:spcPct val="115000"/>
                        </a:lnSpc>
                        <a:spcAft>
                          <a:spcPts val="0"/>
                        </a:spcAft>
                      </a:pPr>
                      <a:r>
                        <a:rPr lang="kk-KZ" sz="1400" b="1" dirty="0">
                          <a:effectLst/>
                        </a:rPr>
                        <a:t>1. Ақша мен кассадағы басқа құндылықтардың бра жоғы мен жағдайын түгендеу</a:t>
                      </a:r>
                      <a:endParaRPr lang="ru-RU" sz="1400" b="1" dirty="0">
                        <a:effectLst/>
                        <a:latin typeface="Times New Roman"/>
                        <a:ea typeface="Times New Roman"/>
                        <a:cs typeface="Times New Roman"/>
                      </a:endParaRPr>
                    </a:p>
                  </a:txBody>
                  <a:tcPr marL="58899" marR="58899" marT="0" marB="0"/>
                </a:tc>
                <a:tc>
                  <a:txBody>
                    <a:bodyPr/>
                    <a:lstStyle/>
                    <a:p>
                      <a:pPr algn="just">
                        <a:lnSpc>
                          <a:spcPct val="115000"/>
                        </a:lnSpc>
                        <a:spcAft>
                          <a:spcPts val="0"/>
                        </a:spcAft>
                      </a:pPr>
                      <a:r>
                        <a:rPr lang="kk-KZ" sz="1400" b="1">
                          <a:effectLst/>
                        </a:rPr>
                        <a:t>Касса ревизиясы бойынша комиссияны тағайындау, кассирді тағайындау туралы кәсіпорын басшысының бұйрықтары; кассирмен материалдық жауакершілік туралы шарт, кассалық құжаттар (КО-1, КО-5), авнстық есептер, кассаны түгендеу актілері, 1 тізімдемеде, 1 журнал-ордер, Басм кітап және т.б</a:t>
                      </a:r>
                      <a:endParaRPr lang="ru-RU" sz="1400" b="1">
                        <a:effectLst/>
                        <a:latin typeface="Times New Roman"/>
                        <a:ea typeface="Times New Roman"/>
                        <a:cs typeface="Times New Roman"/>
                      </a:endParaRPr>
                    </a:p>
                  </a:txBody>
                  <a:tcPr marL="58899" marR="58899" marT="0" marB="0"/>
                </a:tc>
              </a:tr>
              <a:tr h="695885">
                <a:tc>
                  <a:txBody>
                    <a:bodyPr/>
                    <a:lstStyle/>
                    <a:p>
                      <a:pPr>
                        <a:lnSpc>
                          <a:spcPct val="115000"/>
                        </a:lnSpc>
                        <a:spcAft>
                          <a:spcPts val="0"/>
                        </a:spcAft>
                        <a:tabLst>
                          <a:tab pos="180340" algn="l"/>
                        </a:tabLst>
                      </a:pPr>
                      <a:r>
                        <a:rPr lang="kk-KZ" sz="1400" b="1">
                          <a:effectLst/>
                        </a:rPr>
                        <a:t>2. Кассалық операцияларды құжаттық рәсімдеудің дұрыстығын тексеру</a:t>
                      </a:r>
                      <a:endParaRPr lang="ru-RU" sz="1400" b="1">
                        <a:effectLst/>
                        <a:latin typeface="Times New Roman"/>
                        <a:ea typeface="Times New Roman"/>
                        <a:cs typeface="Times New Roman"/>
                      </a:endParaRPr>
                    </a:p>
                  </a:txBody>
                  <a:tcPr marL="58899" marR="58899" marT="0" marB="0"/>
                </a:tc>
                <a:tc>
                  <a:txBody>
                    <a:bodyPr/>
                    <a:lstStyle/>
                    <a:p>
                      <a:pPr algn="just">
                        <a:lnSpc>
                          <a:spcPct val="115000"/>
                        </a:lnSpc>
                        <a:spcAft>
                          <a:spcPts val="0"/>
                        </a:spcAft>
                      </a:pPr>
                      <a:r>
                        <a:rPr lang="kk-KZ" sz="1400" b="1">
                          <a:effectLst/>
                        </a:rPr>
                        <a:t>Кассалық құжаттар (КО-1, КО-5), аванстық есептер, кассаны түгендеу, 1 журнал-ордерге 1 тізімдеме, Бас кітап және т.б. </a:t>
                      </a:r>
                      <a:endParaRPr lang="ru-RU" sz="1400" b="1">
                        <a:effectLst/>
                        <a:latin typeface="Times New Roman"/>
                        <a:ea typeface="Times New Roman"/>
                        <a:cs typeface="Times New Roman"/>
                      </a:endParaRPr>
                    </a:p>
                  </a:txBody>
                  <a:tcPr marL="58899" marR="58899" marT="0" marB="0"/>
                </a:tc>
              </a:tr>
              <a:tr h="934284">
                <a:tc>
                  <a:txBody>
                    <a:bodyPr/>
                    <a:lstStyle/>
                    <a:p>
                      <a:pPr algn="just">
                        <a:lnSpc>
                          <a:spcPct val="115000"/>
                        </a:lnSpc>
                        <a:spcAft>
                          <a:spcPts val="0"/>
                        </a:spcAft>
                      </a:pPr>
                      <a:r>
                        <a:rPr lang="kk-KZ" sz="1400" b="1">
                          <a:effectLst/>
                        </a:rPr>
                        <a:t>3. Қолма-қол ақшаны кіріске алу мерзімділігі мен толықтылығын тексеру</a:t>
                      </a:r>
                      <a:endParaRPr lang="ru-RU" sz="1400" b="1">
                        <a:effectLst/>
                        <a:latin typeface="Times New Roman"/>
                        <a:ea typeface="Times New Roman"/>
                        <a:cs typeface="Times New Roman"/>
                      </a:endParaRPr>
                    </a:p>
                  </a:txBody>
                  <a:tcPr marL="58899" marR="58899" marT="0" marB="0"/>
                </a:tc>
                <a:tc>
                  <a:txBody>
                    <a:bodyPr/>
                    <a:lstStyle/>
                    <a:p>
                      <a:pPr algn="just">
                        <a:lnSpc>
                          <a:spcPct val="115000"/>
                        </a:lnSpc>
                        <a:spcAft>
                          <a:spcPts val="0"/>
                        </a:spcAft>
                      </a:pPr>
                      <a:r>
                        <a:rPr lang="kk-KZ" sz="1400" b="1" dirty="0">
                          <a:effectLst/>
                        </a:rPr>
                        <a:t>Банк көшірмелері, чек кітапшалары, заңды және жеке тұлғалармен шарттар, банк көшірмелеріне тіркелген бастапқы құжаттар, кассалық құжаттар (КО-1, КО-5), 1 журнал-ордерге, 1 журнал-ордер, Бас кітап және т.б.  </a:t>
                      </a:r>
                      <a:endParaRPr lang="ru-RU" sz="1400" b="1" dirty="0">
                        <a:effectLst/>
                        <a:latin typeface="Times New Roman"/>
                        <a:ea typeface="Times New Roman"/>
                        <a:cs typeface="Times New Roman"/>
                      </a:endParaRPr>
                    </a:p>
                  </a:txBody>
                  <a:tcPr marL="58899" marR="58899" marT="0" marB="0"/>
                </a:tc>
              </a:tr>
              <a:tr h="525853">
                <a:tc>
                  <a:txBody>
                    <a:bodyPr/>
                    <a:lstStyle/>
                    <a:p>
                      <a:pPr algn="just">
                        <a:lnSpc>
                          <a:spcPct val="115000"/>
                        </a:lnSpc>
                        <a:spcAft>
                          <a:spcPts val="0"/>
                        </a:spcAft>
                      </a:pPr>
                      <a:r>
                        <a:rPr lang="kk-KZ" sz="1400" b="1">
                          <a:effectLst/>
                        </a:rPr>
                        <a:t>4. Ақшаны шығысқа есеппен шығарудың дұрыстығын тексеру</a:t>
                      </a:r>
                      <a:endParaRPr lang="ru-RU" sz="1400" b="1">
                        <a:effectLst/>
                        <a:latin typeface="Times New Roman"/>
                        <a:ea typeface="Times New Roman"/>
                        <a:cs typeface="Times New Roman"/>
                      </a:endParaRPr>
                    </a:p>
                  </a:txBody>
                  <a:tcPr marL="58899" marR="58899" marT="0" marB="0"/>
                </a:tc>
                <a:tc>
                  <a:txBody>
                    <a:bodyPr/>
                    <a:lstStyle/>
                    <a:p>
                      <a:pPr algn="just">
                        <a:lnSpc>
                          <a:spcPct val="115000"/>
                        </a:lnSpc>
                        <a:spcAft>
                          <a:spcPts val="0"/>
                        </a:spcAft>
                      </a:pPr>
                      <a:r>
                        <a:rPr lang="kk-KZ" sz="1400" b="1">
                          <a:effectLst/>
                        </a:rPr>
                        <a:t>КО-1,КО-2,КО-3,КО-4,КО-5, 1 журнал-ордер, Бас кітап және т.б.</a:t>
                      </a:r>
                      <a:endParaRPr lang="ru-RU" sz="1400" b="1">
                        <a:effectLst/>
                        <a:latin typeface="Times New Roman"/>
                        <a:ea typeface="Times New Roman"/>
                        <a:cs typeface="Times New Roman"/>
                      </a:endParaRPr>
                    </a:p>
                  </a:txBody>
                  <a:tcPr marL="58899" marR="58899" marT="0" marB="0"/>
                </a:tc>
              </a:tr>
              <a:tr h="695885">
                <a:tc>
                  <a:txBody>
                    <a:bodyPr/>
                    <a:lstStyle/>
                    <a:p>
                      <a:pPr algn="just">
                        <a:lnSpc>
                          <a:spcPct val="115000"/>
                        </a:lnSpc>
                        <a:spcAft>
                          <a:spcPts val="0"/>
                        </a:spcAft>
                      </a:pPr>
                      <a:r>
                        <a:rPr lang="kk-KZ" sz="1400" b="1">
                          <a:effectLst/>
                        </a:rPr>
                        <a:t>5. Бухгалтерлік есептегі шоттарда операцияларды көрсетудің дұрыстығын тексеру</a:t>
                      </a:r>
                      <a:endParaRPr lang="ru-RU" sz="1400" b="1">
                        <a:effectLst/>
                        <a:latin typeface="Times New Roman"/>
                        <a:ea typeface="Times New Roman"/>
                        <a:cs typeface="Times New Roman"/>
                      </a:endParaRPr>
                    </a:p>
                  </a:txBody>
                  <a:tcPr marL="58899" marR="58899" marT="0" marB="0"/>
                </a:tc>
                <a:tc>
                  <a:txBody>
                    <a:bodyPr/>
                    <a:lstStyle/>
                    <a:p>
                      <a:pPr algn="just">
                        <a:lnSpc>
                          <a:spcPct val="115000"/>
                        </a:lnSpc>
                        <a:spcAft>
                          <a:spcPts val="0"/>
                        </a:spcAft>
                      </a:pPr>
                      <a:r>
                        <a:rPr lang="kk-KZ" sz="1400" b="1" dirty="0">
                          <a:effectLst/>
                        </a:rPr>
                        <a:t>Бастапқы құжаттар, 1 журнал-ордерге 1 тізімдеме, 1 журнал-ордер, Бас кітап және т.б. Аналитикалық кестені әзірлеу және тұжырымдар мен ұсыныстарды негіздеу</a:t>
                      </a:r>
                      <a:endParaRPr lang="ru-RU" sz="1400" b="1" dirty="0">
                        <a:effectLst/>
                        <a:latin typeface="Times New Roman"/>
                        <a:ea typeface="Times New Roman"/>
                        <a:cs typeface="Times New Roman"/>
                      </a:endParaRPr>
                    </a:p>
                  </a:txBody>
                  <a:tcPr marL="58899" marR="58899" marT="0" marB="0"/>
                </a:tc>
              </a:tr>
              <a:tr h="934284">
                <a:tc>
                  <a:txBody>
                    <a:bodyPr/>
                    <a:lstStyle/>
                    <a:p>
                      <a:pPr algn="just">
                        <a:lnSpc>
                          <a:spcPct val="115000"/>
                        </a:lnSpc>
                        <a:spcAft>
                          <a:spcPts val="0"/>
                        </a:spcAft>
                      </a:pPr>
                      <a:r>
                        <a:rPr lang="kk-KZ" sz="1400" b="1" dirty="0">
                          <a:effectLst/>
                        </a:rPr>
                        <a:t>6. Кассалық операциялар аудиттің қорытындылары бойынша тұжырымдар мен ұсыныстарды әзірлеу.</a:t>
                      </a:r>
                      <a:endParaRPr lang="ru-RU" sz="1400" b="1" dirty="0">
                        <a:effectLst/>
                        <a:latin typeface="Times New Roman"/>
                        <a:ea typeface="Times New Roman"/>
                        <a:cs typeface="Times New Roman"/>
                      </a:endParaRPr>
                    </a:p>
                  </a:txBody>
                  <a:tcPr marL="58899" marR="58899" marT="0" marB="0"/>
                </a:tc>
                <a:tc>
                  <a:txBody>
                    <a:bodyPr/>
                    <a:lstStyle/>
                    <a:p>
                      <a:pPr algn="just">
                        <a:lnSpc>
                          <a:spcPct val="115000"/>
                        </a:lnSpc>
                        <a:spcAft>
                          <a:spcPts val="0"/>
                        </a:spcAft>
                      </a:pPr>
                      <a:r>
                        <a:rPr lang="kk-KZ" sz="1400" b="1" dirty="0">
                          <a:effectLst/>
                        </a:rPr>
                        <a:t>Кассаны тексеру актісі, ескертулер, оларды жою туралы ұсыныстар</a:t>
                      </a:r>
                      <a:endParaRPr lang="ru-RU" sz="1400" b="1" dirty="0">
                        <a:effectLst/>
                        <a:latin typeface="Times New Roman"/>
                        <a:ea typeface="Times New Roman"/>
                        <a:cs typeface="Times New Roman"/>
                      </a:endParaRPr>
                    </a:p>
                  </a:txBody>
                  <a:tcPr marL="58899" marR="58899" marT="0" marB="0"/>
                </a:tc>
              </a:tr>
            </a:tbl>
          </a:graphicData>
        </a:graphic>
      </p:graphicFrame>
    </p:spTree>
    <p:extLst>
      <p:ext uri="{BB962C8B-B14F-4D97-AF65-F5344CB8AC3E}">
        <p14:creationId xmlns:p14="http://schemas.microsoft.com/office/powerpoint/2010/main" val="2131571919"/>
      </p:ext>
    </p:extLst>
  </p:cSld>
  <p:clrMapOvr>
    <a:masterClrMapping/>
  </p:clrMapOvr>
  <p:transition>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09338" y="26347"/>
            <a:ext cx="4957126" cy="461665"/>
          </a:xfrm>
          <a:prstGeom prst="rect">
            <a:avLst/>
          </a:prstGeom>
        </p:spPr>
        <p:txBody>
          <a:bodyPr wrap="none">
            <a:spAutoFit/>
          </a:bodyPr>
          <a:lstStyle/>
          <a:p>
            <a:r>
              <a:rPr lang="kk-KZ" sz="2400" b="1" dirty="0">
                <a:solidFill>
                  <a:srgbClr val="FF0000"/>
                </a:solidFill>
              </a:rPr>
              <a:t>Банк операцияларының аудиті</a:t>
            </a:r>
            <a:endParaRPr lang="ru-RU" sz="2400" b="1" dirty="0">
              <a:solidFill>
                <a:srgbClr val="FF0000"/>
              </a:solidFill>
            </a:endParaRPr>
          </a:p>
        </p:txBody>
      </p:sp>
      <p:sp>
        <p:nvSpPr>
          <p:cNvPr id="3" name="Прямоугольник 2"/>
          <p:cNvSpPr/>
          <p:nvPr/>
        </p:nvSpPr>
        <p:spPr>
          <a:xfrm>
            <a:off x="356473" y="437712"/>
            <a:ext cx="8640960" cy="338554"/>
          </a:xfrm>
          <a:prstGeom prst="rect">
            <a:avLst/>
          </a:prstGeom>
        </p:spPr>
        <p:txBody>
          <a:bodyPr wrap="square">
            <a:spAutoFit/>
          </a:bodyPr>
          <a:lstStyle/>
          <a:p>
            <a:pPr algn="ctr"/>
            <a:r>
              <a:rPr lang="kk-KZ" sz="1600" dirty="0" smtClean="0"/>
              <a:t>Банктегі </a:t>
            </a:r>
            <a:r>
              <a:rPr lang="kk-KZ" sz="1600" dirty="0"/>
              <a:t>операцияларды аудиторлық тексеру  бағдарламасы </a:t>
            </a:r>
            <a:endParaRPr lang="ru-RU" sz="1600" dirty="0"/>
          </a:p>
        </p:txBody>
      </p:sp>
      <p:graphicFrame>
        <p:nvGraphicFramePr>
          <p:cNvPr id="4" name="Таблица 3"/>
          <p:cNvGraphicFramePr>
            <a:graphicFrameLocks noGrp="1"/>
          </p:cNvGraphicFramePr>
          <p:nvPr>
            <p:extLst>
              <p:ext uri="{D42A27DB-BD31-4B8C-83A1-F6EECF244321}">
                <p14:modId xmlns:p14="http://schemas.microsoft.com/office/powerpoint/2010/main" val="956903102"/>
              </p:ext>
            </p:extLst>
          </p:nvPr>
        </p:nvGraphicFramePr>
        <p:xfrm>
          <a:off x="159484" y="729440"/>
          <a:ext cx="8856983" cy="5953181"/>
        </p:xfrm>
        <a:graphic>
          <a:graphicData uri="http://schemas.openxmlformats.org/drawingml/2006/table">
            <a:tbl>
              <a:tblPr firstRow="1" firstCol="1" lastRow="1" lastCol="1" bandRow="1" bandCol="1">
                <a:tableStyleId>{5A111915-BE36-4E01-A7E5-04B1672EAD32}</a:tableStyleId>
              </a:tblPr>
              <a:tblGrid>
                <a:gridCol w="4552354"/>
                <a:gridCol w="4304629"/>
              </a:tblGrid>
              <a:tr h="138175">
                <a:tc>
                  <a:txBody>
                    <a:bodyPr/>
                    <a:lstStyle/>
                    <a:p>
                      <a:pPr algn="ctr">
                        <a:lnSpc>
                          <a:spcPct val="115000"/>
                        </a:lnSpc>
                        <a:spcAft>
                          <a:spcPts val="0"/>
                        </a:spcAft>
                      </a:pPr>
                      <a:r>
                        <a:rPr lang="kk-KZ" sz="1200" dirty="0">
                          <a:effectLst/>
                        </a:rPr>
                        <a:t>Аудит процедуралары</a:t>
                      </a:r>
                      <a:endParaRPr lang="ru-RU" sz="1200" dirty="0">
                        <a:effectLst/>
                        <a:latin typeface="Times New Roman"/>
                        <a:ea typeface="Times New Roman"/>
                        <a:cs typeface="Times New Roman"/>
                      </a:endParaRPr>
                    </a:p>
                  </a:txBody>
                  <a:tcPr marL="41849" marR="41849" marT="0" marB="0"/>
                </a:tc>
                <a:tc>
                  <a:txBody>
                    <a:bodyPr/>
                    <a:lstStyle/>
                    <a:p>
                      <a:pPr algn="ctr">
                        <a:lnSpc>
                          <a:spcPct val="115000"/>
                        </a:lnSpc>
                        <a:spcAft>
                          <a:spcPts val="0"/>
                        </a:spcAft>
                      </a:pPr>
                      <a:r>
                        <a:rPr lang="kk-KZ" sz="1200">
                          <a:effectLst/>
                        </a:rPr>
                        <a:t>Ақпарат көздері</a:t>
                      </a:r>
                      <a:endParaRPr lang="ru-RU" sz="1200">
                        <a:effectLst/>
                        <a:latin typeface="Times New Roman"/>
                        <a:ea typeface="Times New Roman"/>
                        <a:cs typeface="Times New Roman"/>
                      </a:endParaRPr>
                    </a:p>
                  </a:txBody>
                  <a:tcPr marL="41849" marR="41849" marT="0" marB="0"/>
                </a:tc>
              </a:tr>
              <a:tr h="138175">
                <a:tc>
                  <a:txBody>
                    <a:bodyPr/>
                    <a:lstStyle/>
                    <a:p>
                      <a:pPr algn="ctr">
                        <a:lnSpc>
                          <a:spcPct val="115000"/>
                        </a:lnSpc>
                        <a:spcAft>
                          <a:spcPts val="0"/>
                        </a:spcAft>
                      </a:pPr>
                      <a:r>
                        <a:rPr lang="kk-KZ" sz="1200" dirty="0">
                          <a:effectLst/>
                        </a:rPr>
                        <a:t>1</a:t>
                      </a:r>
                      <a:endParaRPr lang="ru-RU" sz="1200" dirty="0">
                        <a:effectLst/>
                        <a:latin typeface="Times New Roman"/>
                        <a:ea typeface="Times New Roman"/>
                        <a:cs typeface="Times New Roman"/>
                      </a:endParaRPr>
                    </a:p>
                  </a:txBody>
                  <a:tcPr marL="41849" marR="41849" marT="0" marB="0"/>
                </a:tc>
                <a:tc>
                  <a:txBody>
                    <a:bodyPr/>
                    <a:lstStyle/>
                    <a:p>
                      <a:pPr algn="ctr">
                        <a:lnSpc>
                          <a:spcPct val="115000"/>
                        </a:lnSpc>
                        <a:spcAft>
                          <a:spcPts val="0"/>
                        </a:spcAft>
                      </a:pPr>
                      <a:r>
                        <a:rPr lang="kk-KZ" sz="1200">
                          <a:effectLst/>
                        </a:rPr>
                        <a:t>2</a:t>
                      </a:r>
                      <a:endParaRPr lang="ru-RU" sz="1200">
                        <a:effectLst/>
                        <a:latin typeface="Times New Roman"/>
                        <a:ea typeface="Times New Roman"/>
                        <a:cs typeface="Times New Roman"/>
                      </a:endParaRPr>
                    </a:p>
                  </a:txBody>
                  <a:tcPr marL="41849" marR="41849" marT="0" marB="0"/>
                </a:tc>
              </a:tr>
              <a:tr h="552698">
                <a:tc>
                  <a:txBody>
                    <a:bodyPr/>
                    <a:lstStyle/>
                    <a:p>
                      <a:pPr algn="just">
                        <a:lnSpc>
                          <a:spcPct val="115000"/>
                        </a:lnSpc>
                        <a:spcAft>
                          <a:spcPts val="0"/>
                        </a:spcAft>
                      </a:pPr>
                      <a:r>
                        <a:rPr lang="kk-KZ" sz="1200">
                          <a:effectLst/>
                        </a:rPr>
                        <a:t>1. Кәсіпорынның банктегі есептік, ағымдағы, валюталық және басқа да шоттар бар екендігін айқындау (бұл шоттар қандай банк мекемесінде ашылғанын)</a:t>
                      </a:r>
                      <a:endParaRPr lang="ru-RU" sz="1200">
                        <a:effectLst/>
                        <a:latin typeface="Times New Roman"/>
                        <a:ea typeface="Times New Roman"/>
                        <a:cs typeface="Times New Roman"/>
                      </a:endParaRPr>
                    </a:p>
                  </a:txBody>
                  <a:tcPr marL="41849" marR="41849" marT="0" marB="0"/>
                </a:tc>
                <a:tc>
                  <a:txBody>
                    <a:bodyPr/>
                    <a:lstStyle/>
                    <a:p>
                      <a:pPr algn="just">
                        <a:lnSpc>
                          <a:spcPct val="115000"/>
                        </a:lnSpc>
                        <a:spcAft>
                          <a:spcPts val="0"/>
                        </a:spcAft>
                      </a:pPr>
                      <a:r>
                        <a:rPr lang="kk-KZ" sz="1200">
                          <a:effectLst/>
                        </a:rPr>
                        <a:t>      Тестілеу материалдары</a:t>
                      </a:r>
                      <a:endParaRPr lang="ru-RU" sz="1200">
                        <a:effectLst/>
                        <a:latin typeface="Times New Roman"/>
                        <a:ea typeface="Times New Roman"/>
                        <a:cs typeface="Times New Roman"/>
                      </a:endParaRPr>
                    </a:p>
                  </a:txBody>
                  <a:tcPr marL="41849" marR="41849" marT="0" marB="0"/>
                </a:tc>
              </a:tr>
              <a:tr h="552698">
                <a:tc>
                  <a:txBody>
                    <a:bodyPr/>
                    <a:lstStyle/>
                    <a:p>
                      <a:pPr algn="just">
                        <a:lnSpc>
                          <a:spcPct val="115000"/>
                        </a:lnSpc>
                        <a:spcAft>
                          <a:spcPts val="0"/>
                        </a:spcAft>
                      </a:pPr>
                      <a:r>
                        <a:rPr lang="kk-KZ" sz="1200">
                          <a:effectLst/>
                        </a:rPr>
                        <a:t>2.Банктегі ақша шоттарындағы операциялардың заңдылығын, анықтығын және шаруашылық мақсатқа сәйкестілігін тексеру</a:t>
                      </a:r>
                      <a:endParaRPr lang="ru-RU" sz="1200">
                        <a:effectLst/>
                        <a:latin typeface="Times New Roman"/>
                        <a:ea typeface="Times New Roman"/>
                        <a:cs typeface="Times New Roman"/>
                      </a:endParaRPr>
                    </a:p>
                  </a:txBody>
                  <a:tcPr marL="41849" marR="41849" marT="0" marB="0"/>
                </a:tc>
                <a:tc>
                  <a:txBody>
                    <a:bodyPr/>
                    <a:lstStyle/>
                    <a:p>
                      <a:pPr algn="just">
                        <a:lnSpc>
                          <a:spcPct val="115000"/>
                        </a:lnSpc>
                        <a:spcAft>
                          <a:spcPts val="0"/>
                        </a:spcAft>
                      </a:pPr>
                      <a:r>
                        <a:rPr lang="kk-KZ" sz="1200">
                          <a:effectLst/>
                        </a:rPr>
                        <a:t>Заңды және жеке тұлғалармен шарттар, үкім қағазы және талап арыздар </a:t>
                      </a:r>
                      <a:endParaRPr lang="ru-RU" sz="1200">
                        <a:effectLst/>
                        <a:latin typeface="Times New Roman"/>
                        <a:ea typeface="Times New Roman"/>
                        <a:cs typeface="Times New Roman"/>
                      </a:endParaRPr>
                    </a:p>
                  </a:txBody>
                  <a:tcPr marL="41849" marR="41849" marT="0" marB="0"/>
                </a:tc>
              </a:tr>
              <a:tr h="552698">
                <a:tc>
                  <a:txBody>
                    <a:bodyPr/>
                    <a:lstStyle/>
                    <a:p>
                      <a:pPr algn="just">
                        <a:lnSpc>
                          <a:spcPct val="115000"/>
                        </a:lnSpc>
                        <a:spcAft>
                          <a:spcPts val="0"/>
                        </a:spcAft>
                      </a:pPr>
                      <a:r>
                        <a:rPr lang="kk-KZ" sz="1200">
                          <a:effectLst/>
                        </a:rPr>
                        <a:t>3. Шотқа түскен ақшаны кіріске алудың дұрыстығын, уақтылығын және толықтығын тексеру</a:t>
                      </a:r>
                      <a:endParaRPr lang="ru-RU" sz="1200">
                        <a:effectLst/>
                        <a:latin typeface="Times New Roman"/>
                        <a:ea typeface="Times New Roman"/>
                        <a:cs typeface="Times New Roman"/>
                      </a:endParaRPr>
                    </a:p>
                  </a:txBody>
                  <a:tcPr marL="41849" marR="41849" marT="0" marB="0"/>
                </a:tc>
                <a:tc>
                  <a:txBody>
                    <a:bodyPr/>
                    <a:lstStyle/>
                    <a:p>
                      <a:pPr algn="just">
                        <a:lnSpc>
                          <a:spcPct val="115000"/>
                        </a:lnSpc>
                        <a:spcAft>
                          <a:spcPts val="0"/>
                        </a:spcAft>
                      </a:pPr>
                      <a:r>
                        <a:rPr lang="kk-KZ" sz="1200">
                          <a:effectLst/>
                        </a:rPr>
                        <a:t>Банктің ақшалай-есептік құжаттары тіркелген көшірмелері, 2 журнал-ордер, 2 журнал-ордерге 2 тізімдеме (ведомость), Бас кітап, баланс және т.б. </a:t>
                      </a:r>
                      <a:endParaRPr lang="ru-RU" sz="1200">
                        <a:effectLst/>
                        <a:latin typeface="Times New Roman"/>
                        <a:ea typeface="Times New Roman"/>
                        <a:cs typeface="Times New Roman"/>
                      </a:endParaRPr>
                    </a:p>
                  </a:txBody>
                  <a:tcPr marL="41849" marR="41849" marT="0" marB="0"/>
                </a:tc>
              </a:tr>
              <a:tr h="429708">
                <a:tc>
                  <a:txBody>
                    <a:bodyPr/>
                    <a:lstStyle/>
                    <a:p>
                      <a:pPr algn="just">
                        <a:lnSpc>
                          <a:spcPct val="115000"/>
                        </a:lnSpc>
                        <a:spcAft>
                          <a:spcPts val="0"/>
                        </a:spcAft>
                      </a:pPr>
                      <a:r>
                        <a:rPr lang="kk-KZ" sz="1200" dirty="0" smtClean="0">
                          <a:effectLst/>
                        </a:rPr>
                        <a:t>4</a:t>
                      </a:r>
                      <a:r>
                        <a:rPr lang="kk-KZ" sz="1200" dirty="0">
                          <a:effectLst/>
                        </a:rPr>
                        <a:t>. Ұсынылған шоттарға төленген қаржының дұрыстығын, толықтығын және сәйкестігін тексеру</a:t>
                      </a:r>
                      <a:endParaRPr lang="ru-RU" sz="1200" dirty="0">
                        <a:effectLst/>
                        <a:latin typeface="Times New Roman"/>
                        <a:ea typeface="Times New Roman"/>
                        <a:cs typeface="Times New Roman"/>
                      </a:endParaRPr>
                    </a:p>
                  </a:txBody>
                  <a:tcPr marL="41849" marR="41849" marT="0" marB="0"/>
                </a:tc>
                <a:tc>
                  <a:txBody>
                    <a:bodyPr/>
                    <a:lstStyle/>
                    <a:p>
                      <a:pPr algn="just">
                        <a:lnSpc>
                          <a:spcPct val="115000"/>
                        </a:lnSpc>
                        <a:spcAft>
                          <a:spcPts val="0"/>
                        </a:spcAft>
                      </a:pPr>
                      <a:r>
                        <a:rPr lang="kk-KZ" sz="1200">
                          <a:effectLst/>
                        </a:rPr>
                        <a:t>Банк көшірмелері мен бсаьапқы құжаттар </a:t>
                      </a:r>
                      <a:endParaRPr lang="ru-RU" sz="1200">
                        <a:effectLst/>
                        <a:latin typeface="Times New Roman"/>
                        <a:ea typeface="Times New Roman"/>
                        <a:cs typeface="Times New Roman"/>
                      </a:endParaRPr>
                    </a:p>
                  </a:txBody>
                  <a:tcPr marL="41849" marR="41849" marT="0" marB="0"/>
                </a:tc>
              </a:tr>
              <a:tr h="414523">
                <a:tc>
                  <a:txBody>
                    <a:bodyPr/>
                    <a:lstStyle/>
                    <a:p>
                      <a:pPr algn="just">
                        <a:lnSpc>
                          <a:spcPct val="115000"/>
                        </a:lnSpc>
                        <a:spcAft>
                          <a:spcPts val="0"/>
                        </a:spcAft>
                      </a:pPr>
                      <a:r>
                        <a:rPr lang="kk-KZ" sz="1200">
                          <a:effectLst/>
                        </a:rPr>
                        <a:t>5. Бюджетке салық және бюджеттен тыс қорларға міндетті төлемдер аударудың уақтылығын тексеру</a:t>
                      </a:r>
                      <a:endParaRPr lang="ru-RU" sz="1200">
                        <a:effectLst/>
                        <a:latin typeface="Times New Roman"/>
                        <a:ea typeface="Times New Roman"/>
                        <a:cs typeface="Times New Roman"/>
                      </a:endParaRPr>
                    </a:p>
                  </a:txBody>
                  <a:tcPr marL="41849" marR="41849" marT="0" marB="0"/>
                </a:tc>
                <a:tc>
                  <a:txBody>
                    <a:bodyPr/>
                    <a:lstStyle/>
                    <a:p>
                      <a:pPr algn="just">
                        <a:lnSpc>
                          <a:spcPct val="115000"/>
                        </a:lnSpc>
                        <a:spcAft>
                          <a:spcPts val="0"/>
                        </a:spcAft>
                      </a:pPr>
                      <a:r>
                        <a:rPr lang="kk-KZ" sz="1200">
                          <a:effectLst/>
                        </a:rPr>
                        <a:t>Төлем тапсырмалары мен талаптары</a:t>
                      </a:r>
                      <a:endParaRPr lang="ru-RU" sz="1200">
                        <a:effectLst/>
                        <a:latin typeface="Times New Roman"/>
                        <a:ea typeface="Times New Roman"/>
                        <a:cs typeface="Times New Roman"/>
                      </a:endParaRPr>
                    </a:p>
                  </a:txBody>
                  <a:tcPr marL="41849" marR="41849" marT="0" marB="0"/>
                </a:tc>
              </a:tr>
              <a:tr h="414523">
                <a:tc>
                  <a:txBody>
                    <a:bodyPr/>
                    <a:lstStyle/>
                    <a:p>
                      <a:pPr algn="just">
                        <a:lnSpc>
                          <a:spcPct val="115000"/>
                        </a:lnSpc>
                        <a:spcAft>
                          <a:spcPts val="0"/>
                        </a:spcAft>
                      </a:pPr>
                      <a:r>
                        <a:rPr lang="kk-KZ" sz="1200">
                          <a:effectLst/>
                        </a:rPr>
                        <a:t>6. Банктен алынған және кассаға кіріске алынған, сондай-ақ оларды мақсатты пайдалануын тексеру</a:t>
                      </a:r>
                      <a:endParaRPr lang="ru-RU" sz="1200">
                        <a:effectLst/>
                        <a:latin typeface="Times New Roman"/>
                        <a:ea typeface="Times New Roman"/>
                        <a:cs typeface="Times New Roman"/>
                      </a:endParaRPr>
                    </a:p>
                  </a:txBody>
                  <a:tcPr marL="41849" marR="41849" marT="0" marB="0"/>
                </a:tc>
                <a:tc>
                  <a:txBody>
                    <a:bodyPr/>
                    <a:lstStyle/>
                    <a:p>
                      <a:pPr algn="just">
                        <a:lnSpc>
                          <a:spcPct val="115000"/>
                        </a:lnSpc>
                        <a:spcAft>
                          <a:spcPts val="0"/>
                        </a:spcAft>
                      </a:pPr>
                      <a:r>
                        <a:rPr lang="kk-KZ" sz="1200">
                          <a:effectLst/>
                        </a:rPr>
                        <a:t>Кірістік ордерлер, кассалық құжаттарды және т.с.с. тіркеу журналы </a:t>
                      </a:r>
                      <a:endParaRPr lang="ru-RU" sz="1200">
                        <a:effectLst/>
                        <a:latin typeface="Times New Roman"/>
                        <a:ea typeface="Times New Roman"/>
                        <a:cs typeface="Times New Roman"/>
                      </a:endParaRPr>
                    </a:p>
                  </a:txBody>
                  <a:tcPr marL="41849" marR="41849" marT="0" marB="0"/>
                </a:tc>
              </a:tr>
              <a:tr h="690873">
                <a:tc>
                  <a:txBody>
                    <a:bodyPr/>
                    <a:lstStyle/>
                    <a:p>
                      <a:pPr algn="just">
                        <a:lnSpc>
                          <a:spcPct val="115000"/>
                        </a:lnSpc>
                        <a:spcAft>
                          <a:spcPts val="0"/>
                        </a:spcAft>
                      </a:pPr>
                      <a:r>
                        <a:rPr lang="kk-KZ" sz="1200">
                          <a:effectLst/>
                        </a:rPr>
                        <a:t>7. Кәсіпорынның төлем қабілеттілігін және әр түрлі кредиторлармен, соның ішінде банкпен несиелер бюджетпен салықтар бойынша есеп айырысудың мерзімін өткізіп алу себептерін анықтау</a:t>
                      </a:r>
                      <a:endParaRPr lang="ru-RU" sz="1200">
                        <a:effectLst/>
                        <a:latin typeface="Times New Roman"/>
                        <a:ea typeface="Times New Roman"/>
                        <a:cs typeface="Times New Roman"/>
                      </a:endParaRPr>
                    </a:p>
                  </a:txBody>
                  <a:tcPr marL="41849" marR="41849" marT="0" marB="0"/>
                </a:tc>
                <a:tc>
                  <a:txBody>
                    <a:bodyPr/>
                    <a:lstStyle/>
                    <a:p>
                      <a:pPr algn="just">
                        <a:lnSpc>
                          <a:spcPct val="115000"/>
                        </a:lnSpc>
                        <a:spcAft>
                          <a:spcPts val="0"/>
                        </a:spcAft>
                      </a:pPr>
                      <a:r>
                        <a:rPr lang="kk-KZ" sz="1200">
                          <a:effectLst/>
                        </a:rPr>
                        <a:t>Өтемділік коэффициенттері, қаржылық тұрақтылықты есептеулер, шот-фактуралар, 1-3 журнал-ордерлер және оларға тізімдемелер</a:t>
                      </a:r>
                      <a:endParaRPr lang="ru-RU" sz="1200">
                        <a:effectLst/>
                        <a:latin typeface="Times New Roman"/>
                        <a:ea typeface="Times New Roman"/>
                        <a:cs typeface="Times New Roman"/>
                      </a:endParaRPr>
                    </a:p>
                  </a:txBody>
                  <a:tcPr marL="41849" marR="41849" marT="0" marB="0"/>
                </a:tc>
              </a:tr>
              <a:tr h="414523">
                <a:tc>
                  <a:txBody>
                    <a:bodyPr/>
                    <a:lstStyle/>
                    <a:p>
                      <a:pPr algn="just">
                        <a:lnSpc>
                          <a:spcPct val="115000"/>
                        </a:lnSpc>
                        <a:spcAft>
                          <a:spcPts val="0"/>
                        </a:spcAft>
                      </a:pPr>
                      <a:r>
                        <a:rPr lang="kk-KZ" sz="1200">
                          <a:effectLst/>
                        </a:rPr>
                        <a:t>8. Кәсіпорынмен әрбір қолма-қол ақшасыз есептесу бойынша шарттық өзара қарым-қатынастардың сәйкестігін тексеру </a:t>
                      </a:r>
                      <a:endParaRPr lang="ru-RU" sz="1200">
                        <a:effectLst/>
                        <a:latin typeface="Times New Roman"/>
                        <a:ea typeface="Times New Roman"/>
                        <a:cs typeface="Times New Roman"/>
                      </a:endParaRPr>
                    </a:p>
                  </a:txBody>
                  <a:tcPr marL="41849" marR="41849" marT="0" marB="0"/>
                </a:tc>
                <a:tc>
                  <a:txBody>
                    <a:bodyPr/>
                    <a:lstStyle/>
                    <a:p>
                      <a:pPr algn="just">
                        <a:lnSpc>
                          <a:spcPct val="115000"/>
                        </a:lnSpc>
                        <a:spcAft>
                          <a:spcPts val="0"/>
                        </a:spcAft>
                      </a:pPr>
                      <a:r>
                        <a:rPr lang="kk-KZ" sz="1200">
                          <a:effectLst/>
                        </a:rPr>
                        <a:t>Контрагенттермен шарттар, төлем тапсырмалары, банк көшірмелері, анықтамалы- нормативті ақпарат</a:t>
                      </a:r>
                      <a:endParaRPr lang="ru-RU" sz="1200">
                        <a:effectLst/>
                        <a:latin typeface="Times New Roman"/>
                        <a:ea typeface="Times New Roman"/>
                        <a:cs typeface="Times New Roman"/>
                      </a:endParaRPr>
                    </a:p>
                  </a:txBody>
                  <a:tcPr marL="41849" marR="41849" marT="0" marB="0"/>
                </a:tc>
              </a:tr>
              <a:tr h="414523">
                <a:tc>
                  <a:txBody>
                    <a:bodyPr/>
                    <a:lstStyle/>
                    <a:p>
                      <a:pPr algn="just">
                        <a:lnSpc>
                          <a:spcPct val="115000"/>
                        </a:lnSpc>
                        <a:spcAft>
                          <a:spcPts val="0"/>
                        </a:spcAft>
                      </a:pPr>
                      <a:r>
                        <a:rPr lang="kk-KZ" sz="1200">
                          <a:effectLst/>
                        </a:rPr>
                        <a:t>9. Құжаттар мен жазбаларда көрсетілген ақшаның бар екендігі мен қозғалысы туралы мәліметтердің сәйкестігін тексеру</a:t>
                      </a:r>
                      <a:endParaRPr lang="ru-RU" sz="1200">
                        <a:effectLst/>
                        <a:latin typeface="Times New Roman"/>
                        <a:ea typeface="Times New Roman"/>
                        <a:cs typeface="Times New Roman"/>
                      </a:endParaRPr>
                    </a:p>
                  </a:txBody>
                  <a:tcPr marL="41849" marR="41849" marT="0" marB="0"/>
                </a:tc>
                <a:tc>
                  <a:txBody>
                    <a:bodyPr/>
                    <a:lstStyle/>
                    <a:p>
                      <a:pPr algn="just">
                        <a:lnSpc>
                          <a:spcPct val="115000"/>
                        </a:lnSpc>
                        <a:spcAft>
                          <a:spcPts val="0"/>
                        </a:spcAft>
                      </a:pPr>
                      <a:r>
                        <a:rPr lang="kk-KZ" sz="1200">
                          <a:effectLst/>
                        </a:rPr>
                        <a:t>Бастапқы құжаттар, журнал-ордерлер, Бас кітап</a:t>
                      </a:r>
                      <a:endParaRPr lang="ru-RU" sz="1200">
                        <a:effectLst/>
                        <a:latin typeface="Times New Roman"/>
                        <a:ea typeface="Times New Roman"/>
                        <a:cs typeface="Times New Roman"/>
                      </a:endParaRPr>
                    </a:p>
                  </a:txBody>
                  <a:tcPr marL="41849" marR="41849" marT="0" marB="0"/>
                </a:tc>
              </a:tr>
              <a:tr h="414523">
                <a:tc>
                  <a:txBody>
                    <a:bodyPr/>
                    <a:lstStyle/>
                    <a:p>
                      <a:pPr algn="just">
                        <a:lnSpc>
                          <a:spcPct val="115000"/>
                        </a:lnSpc>
                        <a:spcAft>
                          <a:spcPts val="0"/>
                        </a:spcAft>
                      </a:pPr>
                      <a:r>
                        <a:rPr lang="kk-KZ" sz="1200">
                          <a:effectLst/>
                        </a:rPr>
                        <a:t>10. Банк операциялары бойынша шот корреспонденцияларының дұрыстығын тексеру</a:t>
                      </a:r>
                      <a:endParaRPr lang="ru-RU" sz="1200">
                        <a:effectLst/>
                        <a:latin typeface="Times New Roman"/>
                        <a:ea typeface="Times New Roman"/>
                        <a:cs typeface="Times New Roman"/>
                      </a:endParaRPr>
                    </a:p>
                  </a:txBody>
                  <a:tcPr marL="41849" marR="41849" marT="0" marB="0"/>
                </a:tc>
                <a:tc>
                  <a:txBody>
                    <a:bodyPr/>
                    <a:lstStyle/>
                    <a:p>
                      <a:pPr algn="just">
                        <a:lnSpc>
                          <a:spcPct val="115000"/>
                        </a:lnSpc>
                        <a:spcAft>
                          <a:spcPts val="0"/>
                        </a:spcAft>
                      </a:pPr>
                      <a:r>
                        <a:rPr lang="kk-KZ" sz="1200" dirty="0">
                          <a:effectLst/>
                        </a:rPr>
                        <a:t>Бухгалтерлік есепке алу шоттарыныңанықтамасы және корреспонденциясы</a:t>
                      </a:r>
                      <a:endParaRPr lang="ru-RU" sz="1200" dirty="0">
                        <a:effectLst/>
                        <a:latin typeface="Times New Roman"/>
                        <a:ea typeface="Times New Roman"/>
                        <a:cs typeface="Times New Roman"/>
                      </a:endParaRPr>
                    </a:p>
                  </a:txBody>
                  <a:tcPr marL="41849" marR="41849" marT="0" marB="0"/>
                </a:tc>
              </a:tr>
            </a:tbl>
          </a:graphicData>
        </a:graphic>
      </p:graphicFrame>
    </p:spTree>
    <p:extLst>
      <p:ext uri="{BB962C8B-B14F-4D97-AF65-F5344CB8AC3E}">
        <p14:creationId xmlns:p14="http://schemas.microsoft.com/office/powerpoint/2010/main" val="2557144549"/>
      </p:ext>
    </p:extLst>
  </p:cSld>
  <p:clrMapOvr>
    <a:masterClrMapping/>
  </p:clrMapOvr>
  <p:transition>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Сұрақтар</a:t>
            </a:r>
            <a:endParaRPr lang="ru-RU" dirty="0"/>
          </a:p>
        </p:txBody>
      </p:sp>
      <p:sp>
        <p:nvSpPr>
          <p:cNvPr id="3" name="Объект 2"/>
          <p:cNvSpPr>
            <a:spLocks noGrp="1"/>
          </p:cNvSpPr>
          <p:nvPr>
            <p:ph idx="1"/>
          </p:nvPr>
        </p:nvSpPr>
        <p:spPr/>
        <p:txBody>
          <a:bodyPr/>
          <a:lstStyle/>
          <a:p>
            <a:r>
              <a:rPr lang="kk-KZ" dirty="0" smtClean="0"/>
              <a:t>1</a:t>
            </a:r>
            <a:r>
              <a:rPr lang="kk-KZ" dirty="0"/>
              <a:t>. Ақшалай қаражаттары және олардың </a:t>
            </a:r>
            <a:r>
              <a:rPr lang="kk-KZ" dirty="0" smtClean="0"/>
              <a:t>эквиваленттері</a:t>
            </a:r>
            <a:endParaRPr lang="ru-RU" dirty="0"/>
          </a:p>
          <a:p>
            <a:r>
              <a:rPr lang="kk-KZ" dirty="0" smtClean="0"/>
              <a:t>2</a:t>
            </a:r>
            <a:r>
              <a:rPr lang="kk-KZ" dirty="0"/>
              <a:t>. Кассадағы және ағымдағы банктік шоттағы ақшалардың есебі. </a:t>
            </a:r>
            <a:endParaRPr lang="ru-RU" dirty="0"/>
          </a:p>
          <a:p>
            <a:r>
              <a:rPr lang="kk-KZ" dirty="0" smtClean="0"/>
              <a:t>3</a:t>
            </a:r>
            <a:r>
              <a:rPr lang="kk-KZ" dirty="0"/>
              <a:t>. </a:t>
            </a:r>
            <a:r>
              <a:rPr lang="kk-KZ" dirty="0" smtClean="0"/>
              <a:t>Ақшалай қаражаттардың </a:t>
            </a:r>
            <a:r>
              <a:rPr lang="kk-KZ" dirty="0"/>
              <a:t>түгендеуі</a:t>
            </a:r>
            <a:r>
              <a:rPr lang="kk-KZ" dirty="0" smtClean="0"/>
              <a:t>.</a:t>
            </a:r>
          </a:p>
          <a:p>
            <a:r>
              <a:rPr lang="kk-KZ" dirty="0" smtClean="0"/>
              <a:t>4 </a:t>
            </a:r>
            <a:r>
              <a:rPr lang="kk-KZ" dirty="0"/>
              <a:t>Ақшалай қаражаттардың </a:t>
            </a:r>
            <a:r>
              <a:rPr lang="kk-KZ" dirty="0" smtClean="0"/>
              <a:t> аудиті</a:t>
            </a:r>
          </a:p>
          <a:p>
            <a:r>
              <a:rPr lang="kk-KZ" dirty="0" smtClean="0"/>
              <a:t>4.1 Кассалық операциялардың аудиті</a:t>
            </a:r>
            <a:endParaRPr lang="ru-RU" dirty="0"/>
          </a:p>
          <a:p>
            <a:r>
              <a:rPr lang="kk-KZ" dirty="0" smtClean="0"/>
              <a:t>4.2 Банктік операциялардың аудиті</a:t>
            </a:r>
            <a:endParaRPr lang="ru-RU" dirty="0"/>
          </a:p>
        </p:txBody>
      </p:sp>
      <p:pic>
        <p:nvPicPr>
          <p:cNvPr id="4" name="Рисунок 3" descr="БУХГ.jpg"/>
          <p:cNvPicPr>
            <a:picLocks noChangeAspect="1"/>
          </p:cNvPicPr>
          <p:nvPr/>
        </p:nvPicPr>
        <p:blipFill>
          <a:blip r:embed="rId2" cstate="print"/>
          <a:stretch>
            <a:fillRect/>
          </a:stretch>
        </p:blipFill>
        <p:spPr>
          <a:xfrm>
            <a:off x="6228184" y="3645024"/>
            <a:ext cx="2487220" cy="2886626"/>
          </a:xfrm>
          <a:prstGeom prst="rect">
            <a:avLst/>
          </a:prstGeom>
        </p:spPr>
      </p:pic>
    </p:spTree>
    <p:extLst>
      <p:ext uri="{BB962C8B-B14F-4D97-AF65-F5344CB8AC3E}">
        <p14:creationId xmlns:p14="http://schemas.microsoft.com/office/powerpoint/2010/main" val="3589357602"/>
      </p:ext>
    </p:extLst>
  </p:cSld>
  <p:clrMapOvr>
    <a:masterClrMapping/>
  </p:clrMapOvr>
  <p:transition>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96045" y="648606"/>
            <a:ext cx="6840760" cy="461665"/>
          </a:xfrm>
          <a:prstGeom prst="rect">
            <a:avLst/>
          </a:prstGeom>
        </p:spPr>
        <p:txBody>
          <a:bodyPr wrap="square">
            <a:spAutoFit/>
          </a:bodyPr>
          <a:lstStyle/>
          <a:p>
            <a:pPr lvl="0" algn="ctr"/>
            <a:r>
              <a:rPr lang="kk-KZ" sz="2400" b="1" dirty="0" smtClean="0">
                <a:solidFill>
                  <a:srgbClr val="FF0000"/>
                </a:solidFill>
              </a:rPr>
              <a:t>Бақылау сұрақтары:</a:t>
            </a:r>
            <a:endParaRPr lang="kk-KZ" sz="2400" b="1" dirty="0">
              <a:solidFill>
                <a:srgbClr val="FF0000"/>
              </a:solidFill>
            </a:endParaRPr>
          </a:p>
        </p:txBody>
      </p:sp>
      <p:sp>
        <p:nvSpPr>
          <p:cNvPr id="3" name="Прямоугольник 2"/>
          <p:cNvSpPr/>
          <p:nvPr/>
        </p:nvSpPr>
        <p:spPr>
          <a:xfrm>
            <a:off x="1115616" y="1412776"/>
            <a:ext cx="7200800" cy="3046988"/>
          </a:xfrm>
          <a:prstGeom prst="rect">
            <a:avLst/>
          </a:prstGeom>
        </p:spPr>
        <p:txBody>
          <a:bodyPr wrap="square">
            <a:spAutoFit/>
          </a:bodyPr>
          <a:lstStyle/>
          <a:p>
            <a:pPr algn="just"/>
            <a:r>
              <a:rPr lang="ru-MO" sz="2400" dirty="0">
                <a:solidFill>
                  <a:srgbClr val="002060"/>
                </a:solidFill>
              </a:rPr>
              <a:t>1) </a:t>
            </a:r>
            <a:r>
              <a:rPr lang="ru-MO" sz="2400" dirty="0" err="1">
                <a:solidFill>
                  <a:srgbClr val="002060"/>
                </a:solidFill>
              </a:rPr>
              <a:t>Ақшалай</a:t>
            </a:r>
            <a:r>
              <a:rPr lang="ru-MO" sz="2400" dirty="0">
                <a:solidFill>
                  <a:srgbClr val="002060"/>
                </a:solidFill>
              </a:rPr>
              <a:t> </a:t>
            </a:r>
            <a:r>
              <a:rPr lang="ru-MO" sz="2400" dirty="0" err="1">
                <a:solidFill>
                  <a:srgbClr val="002060"/>
                </a:solidFill>
              </a:rPr>
              <a:t>қаржылармен</a:t>
            </a:r>
            <a:r>
              <a:rPr lang="ru-MO" sz="2400" dirty="0">
                <a:solidFill>
                  <a:srgbClr val="002060"/>
                </a:solidFill>
              </a:rPr>
              <a:t> </a:t>
            </a:r>
            <a:r>
              <a:rPr lang="ru-MO" sz="2400" dirty="0" err="1">
                <a:solidFill>
                  <a:srgbClr val="002060"/>
                </a:solidFill>
              </a:rPr>
              <a:t>есеп</a:t>
            </a:r>
            <a:r>
              <a:rPr lang="ru-MO" sz="2400" dirty="0">
                <a:solidFill>
                  <a:srgbClr val="002060"/>
                </a:solidFill>
              </a:rPr>
              <a:t> </a:t>
            </a:r>
            <a:r>
              <a:rPr lang="ru-MO" sz="2400" dirty="0" err="1">
                <a:solidFill>
                  <a:srgbClr val="002060"/>
                </a:solidFill>
              </a:rPr>
              <a:t>айырысу</a:t>
            </a:r>
            <a:r>
              <a:rPr lang="ru-MO" sz="2400" dirty="0">
                <a:solidFill>
                  <a:srgbClr val="002060"/>
                </a:solidFill>
              </a:rPr>
              <a:t> </a:t>
            </a:r>
            <a:r>
              <a:rPr lang="ru-MO" sz="2400" dirty="0" err="1">
                <a:solidFill>
                  <a:srgbClr val="002060"/>
                </a:solidFill>
              </a:rPr>
              <a:t>операцияларын</a:t>
            </a:r>
            <a:r>
              <a:rPr lang="ru-MO" sz="2400" dirty="0">
                <a:solidFill>
                  <a:srgbClr val="002060"/>
                </a:solidFill>
              </a:rPr>
              <a:t> </a:t>
            </a:r>
            <a:r>
              <a:rPr lang="ru-MO" sz="2400" dirty="0" err="1">
                <a:solidFill>
                  <a:srgbClr val="002060"/>
                </a:solidFill>
              </a:rPr>
              <a:t>ұйымдастыру</a:t>
            </a:r>
            <a:r>
              <a:rPr lang="ru-MO" sz="2400" dirty="0">
                <a:solidFill>
                  <a:srgbClr val="002060"/>
                </a:solidFill>
              </a:rPr>
              <a:t> мен </a:t>
            </a:r>
            <a:r>
              <a:rPr lang="ru-MO" sz="2400" dirty="0" err="1">
                <a:solidFill>
                  <a:srgbClr val="002060"/>
                </a:solidFill>
              </a:rPr>
              <a:t>есептеудің</a:t>
            </a:r>
            <a:r>
              <a:rPr lang="ru-MO" sz="2400" dirty="0">
                <a:solidFill>
                  <a:srgbClr val="002060"/>
                </a:solidFill>
              </a:rPr>
              <a:t> </a:t>
            </a:r>
            <a:r>
              <a:rPr lang="ru-MO" sz="2400" dirty="0" err="1">
                <a:solidFill>
                  <a:srgbClr val="002060"/>
                </a:solidFill>
              </a:rPr>
              <a:t>мақсаты</a:t>
            </a:r>
            <a:r>
              <a:rPr lang="ru-MO" sz="2400" dirty="0">
                <a:solidFill>
                  <a:srgbClr val="002060"/>
                </a:solidFill>
              </a:rPr>
              <a:t>.</a:t>
            </a:r>
            <a:endParaRPr lang="ru-RU" sz="2400" dirty="0">
              <a:solidFill>
                <a:srgbClr val="002060"/>
              </a:solidFill>
            </a:endParaRPr>
          </a:p>
          <a:p>
            <a:r>
              <a:rPr lang="kk-KZ" sz="2400" dirty="0" smtClean="0">
                <a:solidFill>
                  <a:srgbClr val="002060"/>
                </a:solidFill>
              </a:rPr>
              <a:t>2) </a:t>
            </a:r>
            <a:r>
              <a:rPr lang="ru-MO" sz="2400" dirty="0" err="1" smtClean="0">
                <a:solidFill>
                  <a:srgbClr val="002060"/>
                </a:solidFill>
              </a:rPr>
              <a:t>Аккредитивтегі</a:t>
            </a:r>
            <a:r>
              <a:rPr lang="ru-MO" sz="2400" dirty="0" smtClean="0">
                <a:solidFill>
                  <a:srgbClr val="002060"/>
                </a:solidFill>
              </a:rPr>
              <a:t> </a:t>
            </a:r>
            <a:r>
              <a:rPr lang="ru-MO" sz="2400" dirty="0" err="1">
                <a:solidFill>
                  <a:srgbClr val="002060"/>
                </a:solidFill>
              </a:rPr>
              <a:t>ақшалар</a:t>
            </a:r>
            <a:r>
              <a:rPr lang="ru-MO" sz="2400" dirty="0">
                <a:solidFill>
                  <a:srgbClr val="002060"/>
                </a:solidFill>
              </a:rPr>
              <a:t> </a:t>
            </a:r>
            <a:r>
              <a:rPr lang="ru-MO" sz="2400" dirty="0" err="1">
                <a:solidFill>
                  <a:srgbClr val="002060"/>
                </a:solidFill>
              </a:rPr>
              <a:t>есебі</a:t>
            </a:r>
            <a:endParaRPr lang="ru-RU" sz="2400" dirty="0">
              <a:solidFill>
                <a:srgbClr val="002060"/>
              </a:solidFill>
            </a:endParaRPr>
          </a:p>
          <a:p>
            <a:pPr lvl="0"/>
            <a:r>
              <a:rPr lang="ru-MO" sz="2400" dirty="0" smtClean="0">
                <a:solidFill>
                  <a:srgbClr val="002060"/>
                </a:solidFill>
              </a:rPr>
              <a:t>3) Чек </a:t>
            </a:r>
            <a:r>
              <a:rPr lang="ru-MO" sz="2400" dirty="0" err="1">
                <a:solidFill>
                  <a:srgbClr val="002060"/>
                </a:solidFill>
              </a:rPr>
              <a:t>кітапшаларындағы</a:t>
            </a:r>
            <a:r>
              <a:rPr lang="ru-MO" sz="2400" dirty="0">
                <a:solidFill>
                  <a:srgbClr val="002060"/>
                </a:solidFill>
              </a:rPr>
              <a:t> </a:t>
            </a:r>
            <a:r>
              <a:rPr lang="ru-MO" sz="2400" dirty="0" err="1">
                <a:solidFill>
                  <a:srgbClr val="002060"/>
                </a:solidFill>
              </a:rPr>
              <a:t>ақшалар</a:t>
            </a:r>
            <a:r>
              <a:rPr lang="ru-MO" sz="2400" dirty="0">
                <a:solidFill>
                  <a:srgbClr val="002060"/>
                </a:solidFill>
              </a:rPr>
              <a:t> </a:t>
            </a:r>
            <a:r>
              <a:rPr lang="ru-MO" sz="2400" dirty="0" err="1">
                <a:solidFill>
                  <a:srgbClr val="002060"/>
                </a:solidFill>
              </a:rPr>
              <a:t>есебі</a:t>
            </a:r>
            <a:r>
              <a:rPr lang="ru-MO" sz="2400" dirty="0">
                <a:solidFill>
                  <a:srgbClr val="002060"/>
                </a:solidFill>
              </a:rPr>
              <a:t>.</a:t>
            </a:r>
            <a:endParaRPr lang="ru-RU" sz="2400" dirty="0">
              <a:solidFill>
                <a:srgbClr val="002060"/>
              </a:solidFill>
            </a:endParaRPr>
          </a:p>
          <a:p>
            <a:pPr lvl="0"/>
            <a:r>
              <a:rPr lang="ru-MO" sz="2400" dirty="0" smtClean="0">
                <a:solidFill>
                  <a:srgbClr val="002060"/>
                </a:solidFill>
              </a:rPr>
              <a:t>4) Карт </a:t>
            </a:r>
            <a:r>
              <a:rPr lang="ru-MO" sz="2400" dirty="0">
                <a:solidFill>
                  <a:srgbClr val="002060"/>
                </a:solidFill>
              </a:rPr>
              <a:t>– </a:t>
            </a:r>
            <a:r>
              <a:rPr lang="ru-MO" sz="2400" dirty="0" err="1">
                <a:solidFill>
                  <a:srgbClr val="002060"/>
                </a:solidFill>
              </a:rPr>
              <a:t>шоттардағы</a:t>
            </a:r>
            <a:r>
              <a:rPr lang="ru-MO" sz="2400" dirty="0">
                <a:solidFill>
                  <a:srgbClr val="002060"/>
                </a:solidFill>
              </a:rPr>
              <a:t> </a:t>
            </a:r>
            <a:r>
              <a:rPr lang="ru-MO" sz="2400" dirty="0" err="1">
                <a:solidFill>
                  <a:srgbClr val="002060"/>
                </a:solidFill>
              </a:rPr>
              <a:t>ақшалар</a:t>
            </a:r>
            <a:r>
              <a:rPr lang="ru-MO" sz="2400" dirty="0">
                <a:solidFill>
                  <a:srgbClr val="002060"/>
                </a:solidFill>
              </a:rPr>
              <a:t> </a:t>
            </a:r>
            <a:r>
              <a:rPr lang="ru-MO" sz="2400" dirty="0" err="1">
                <a:solidFill>
                  <a:srgbClr val="002060"/>
                </a:solidFill>
              </a:rPr>
              <a:t>есебі</a:t>
            </a:r>
            <a:r>
              <a:rPr lang="ru-MO" sz="2400" dirty="0">
                <a:solidFill>
                  <a:srgbClr val="002060"/>
                </a:solidFill>
              </a:rPr>
              <a:t> </a:t>
            </a:r>
            <a:endParaRPr lang="ru-RU" sz="2400" dirty="0">
              <a:solidFill>
                <a:srgbClr val="002060"/>
              </a:solidFill>
            </a:endParaRPr>
          </a:p>
          <a:p>
            <a:pPr lvl="0"/>
            <a:r>
              <a:rPr lang="ru-MO" sz="2400" dirty="0" smtClean="0">
                <a:solidFill>
                  <a:srgbClr val="002060"/>
                </a:solidFill>
              </a:rPr>
              <a:t>5) </a:t>
            </a:r>
            <a:r>
              <a:rPr lang="ru-MO" sz="2400" dirty="0" err="1" smtClean="0">
                <a:solidFill>
                  <a:srgbClr val="002060"/>
                </a:solidFill>
              </a:rPr>
              <a:t>Банктердегі</a:t>
            </a:r>
            <a:r>
              <a:rPr lang="ru-MO" sz="2400" dirty="0" smtClean="0">
                <a:solidFill>
                  <a:srgbClr val="002060"/>
                </a:solidFill>
              </a:rPr>
              <a:t> </a:t>
            </a:r>
            <a:r>
              <a:rPr lang="ru-MO" sz="2400" dirty="0" err="1">
                <a:solidFill>
                  <a:srgbClr val="002060"/>
                </a:solidFill>
              </a:rPr>
              <a:t>басқа</a:t>
            </a:r>
            <a:r>
              <a:rPr lang="ru-MO" sz="2400" dirty="0">
                <a:solidFill>
                  <a:srgbClr val="002060"/>
                </a:solidFill>
              </a:rPr>
              <a:t> да </a:t>
            </a:r>
            <a:r>
              <a:rPr lang="ru-MO" sz="2400" dirty="0" err="1">
                <a:solidFill>
                  <a:srgbClr val="002060"/>
                </a:solidFill>
              </a:rPr>
              <a:t>шоттарындағы</a:t>
            </a:r>
            <a:r>
              <a:rPr lang="ru-MO" sz="2400" dirty="0">
                <a:solidFill>
                  <a:srgbClr val="002060"/>
                </a:solidFill>
              </a:rPr>
              <a:t> </a:t>
            </a:r>
            <a:r>
              <a:rPr lang="ru-MO" sz="2400" dirty="0" err="1">
                <a:solidFill>
                  <a:srgbClr val="002060"/>
                </a:solidFill>
              </a:rPr>
              <a:t>ақшалар</a:t>
            </a:r>
            <a:r>
              <a:rPr lang="ru-MO" sz="2400" dirty="0">
                <a:solidFill>
                  <a:srgbClr val="002060"/>
                </a:solidFill>
              </a:rPr>
              <a:t> </a:t>
            </a:r>
            <a:r>
              <a:rPr lang="ru-MO" sz="2400" dirty="0" err="1">
                <a:solidFill>
                  <a:srgbClr val="002060"/>
                </a:solidFill>
              </a:rPr>
              <a:t>есебі</a:t>
            </a:r>
            <a:r>
              <a:rPr lang="ru-MO" sz="2400" dirty="0">
                <a:solidFill>
                  <a:srgbClr val="002060"/>
                </a:solidFill>
              </a:rPr>
              <a:t>.</a:t>
            </a:r>
            <a:endParaRPr lang="ru-RU" sz="2400" dirty="0">
              <a:solidFill>
                <a:srgbClr val="002060"/>
              </a:solidFill>
            </a:endParaRPr>
          </a:p>
        </p:txBody>
      </p:sp>
    </p:spTree>
    <p:extLst>
      <p:ext uri="{BB962C8B-B14F-4D97-AF65-F5344CB8AC3E}">
        <p14:creationId xmlns:p14="http://schemas.microsoft.com/office/powerpoint/2010/main" val="2693286724"/>
      </p:ext>
    </p:extLst>
  </p:cSld>
  <p:clrMapOvr>
    <a:masterClrMapping/>
  </p:clrMapOvr>
  <p:transition>
    <p:wedg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348" y="1772816"/>
            <a:ext cx="7490076"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kk-KZ" sz="32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НАЗАРЛАРЫҢЫЗҒА РАҚМЕТ!</a:t>
            </a:r>
            <a:endParaRPr lang="ru-RU"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658755"/>
            <a:ext cx="8712968" cy="5794581"/>
          </a:xfrm>
        </p:spPr>
        <p:txBody>
          <a:bodyPr>
            <a:noAutofit/>
          </a:bodyPr>
          <a:lstStyle/>
          <a:p>
            <a:pPr algn="just"/>
            <a:r>
              <a:rPr lang="kk-KZ" sz="2000" b="1" dirty="0">
                <a:solidFill>
                  <a:srgbClr val="FF0000"/>
                </a:solidFill>
              </a:rPr>
              <a:t>Ақша қаражаты </a:t>
            </a:r>
            <a:r>
              <a:rPr lang="kk-KZ" sz="2000" dirty="0">
                <a:solidFill>
                  <a:srgbClr val="002060"/>
                </a:solidFill>
              </a:rPr>
              <a:t>– бұл жоғары өтімді актив және жалпыға бірдей айырбас құралы, </a:t>
            </a:r>
            <a:r>
              <a:rPr lang="kk-KZ" sz="2000" dirty="0" smtClean="0">
                <a:solidFill>
                  <a:srgbClr val="002060"/>
                </a:solidFill>
              </a:rPr>
              <a:t>сонымен </a:t>
            </a:r>
            <a:r>
              <a:rPr lang="kk-KZ" sz="2000" dirty="0">
                <a:solidFill>
                  <a:srgbClr val="002060"/>
                </a:solidFill>
              </a:rPr>
              <a:t>бірге барлық қалған активтерді бағалау мен есептеу негізі болып табылады. Ақша қаражаты міндеттемелерді тез арада өтеуге қабылетті болуы керек.</a:t>
            </a:r>
            <a:endParaRPr lang="ru-RU" sz="2000" dirty="0">
              <a:solidFill>
                <a:srgbClr val="002060"/>
              </a:solidFill>
            </a:endParaRPr>
          </a:p>
          <a:p>
            <a:r>
              <a:rPr lang="kk-KZ" sz="2000" dirty="0">
                <a:solidFill>
                  <a:srgbClr val="002060"/>
                </a:solidFill>
              </a:rPr>
              <a:t>Бухгалтерлік есептің №7 «Ақша қаражаттарының қозғалысы жөніндегі есеп» деп аталатын халықаралық стандартына сәйкес ақша қаражатына қаржылық ұйымдарда ағымдық шоттардағы ақша, қолма-қол купюралар, монеталар, валюта және айналымдық несиелік – ақшалай құжаттар жатады.</a:t>
            </a:r>
            <a:endParaRPr lang="ru-RU" sz="2000" dirty="0">
              <a:solidFill>
                <a:srgbClr val="002060"/>
              </a:solidFill>
            </a:endParaRPr>
          </a:p>
          <a:p>
            <a:pPr algn="just"/>
            <a:r>
              <a:rPr lang="kk-KZ" sz="2000" b="1" i="1" dirty="0" smtClean="0">
                <a:solidFill>
                  <a:srgbClr val="FF0000"/>
                </a:solidFill>
              </a:rPr>
              <a:t>Ақша </a:t>
            </a:r>
            <a:r>
              <a:rPr lang="kk-KZ" sz="2000" b="1" i="1" dirty="0">
                <a:solidFill>
                  <a:srgbClr val="FF0000"/>
                </a:solidFill>
              </a:rPr>
              <a:t>баламалары (эквиваленті)</a:t>
            </a:r>
            <a:r>
              <a:rPr lang="kk-KZ" sz="2000" dirty="0">
                <a:solidFill>
                  <a:srgbClr val="FF0000"/>
                </a:solidFill>
              </a:rPr>
              <a:t> </a:t>
            </a:r>
            <a:r>
              <a:rPr lang="kk-KZ" sz="2000" dirty="0">
                <a:solidFill>
                  <a:srgbClr val="002060"/>
                </a:solidFill>
              </a:rPr>
              <a:t>– бұл ақшаларға ұқсас, бірақ басқаша жіктелетін активтер болып табылады. Оларға қазыналық </a:t>
            </a:r>
            <a:r>
              <a:rPr lang="kk-KZ" sz="2000" dirty="0" smtClean="0">
                <a:solidFill>
                  <a:srgbClr val="002060"/>
                </a:solidFill>
              </a:rPr>
              <a:t>вексельдер,овердрафт, коммерциялық </a:t>
            </a:r>
            <a:r>
              <a:rPr lang="kk-KZ" sz="2000" dirty="0">
                <a:solidFill>
                  <a:srgbClr val="002060"/>
                </a:solidFill>
              </a:rPr>
              <a:t>қағаздар және депозиттік сертификаттар жатады. Түрлі ұсталымдар мен айыппұлдар ұйымның ақшалары қатарына жатқызылмайды. </a:t>
            </a:r>
            <a:endParaRPr lang="ru-RU" sz="2000" dirty="0">
              <a:solidFill>
                <a:srgbClr val="002060"/>
              </a:solidFill>
            </a:endParaRPr>
          </a:p>
          <a:p>
            <a:pPr algn="just"/>
            <a:r>
              <a:rPr lang="kk-KZ" sz="2000" b="1" i="1" dirty="0">
                <a:solidFill>
                  <a:srgbClr val="FF0000"/>
                </a:solidFill>
              </a:rPr>
              <a:t>Овердрафт</a:t>
            </a:r>
            <a:r>
              <a:rPr lang="kk-KZ" sz="2000" b="1" i="1" dirty="0">
                <a:solidFill>
                  <a:srgbClr val="002060"/>
                </a:solidFill>
              </a:rPr>
              <a:t> </a:t>
            </a:r>
            <a:r>
              <a:rPr lang="kk-KZ" sz="2000" dirty="0">
                <a:solidFill>
                  <a:srgbClr val="002060"/>
                </a:solidFill>
              </a:rPr>
              <a:t>дегеніміз ұйымның иелігіндегі, яғни активті шоттың қалдығындағы сомадан артық сомада төлем төлеу нәтижесінде пайда болған кредиттік қалдық. Бұл сома қысқа мерзімді міндеттеме болып табылады және кредиторлық борыш ретінде есептеледі. </a:t>
            </a:r>
            <a:endParaRPr lang="ru-RU" sz="2000" dirty="0">
              <a:solidFill>
                <a:srgbClr val="002060"/>
              </a:solidFill>
            </a:endParaRPr>
          </a:p>
        </p:txBody>
      </p:sp>
    </p:spTree>
    <p:extLst>
      <p:ext uri="{BB962C8B-B14F-4D97-AF65-F5344CB8AC3E}">
        <p14:creationId xmlns:p14="http://schemas.microsoft.com/office/powerpoint/2010/main" val="131636735"/>
      </p:ext>
    </p:extLst>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620688"/>
            <a:ext cx="8424936" cy="990600"/>
          </a:xfrm>
        </p:spPr>
        <p:txBody>
          <a:bodyPr>
            <a:noAutofit/>
          </a:bodyPr>
          <a:lstStyle/>
          <a:p>
            <a:r>
              <a:rPr lang="kk-KZ" sz="2800" b="1" dirty="0"/>
              <a:t>1000 «Ақшалай қаржылар» бөлімшесінің келесідей шоттары арналған:</a:t>
            </a:r>
            <a:r>
              <a:rPr lang="ru-RU" sz="2800" b="1" dirty="0"/>
              <a:t/>
            </a:r>
            <a:br>
              <a:rPr lang="ru-RU" sz="2800" b="1" dirty="0"/>
            </a:br>
            <a:endParaRPr lang="ru-RU" sz="2800" b="1" dirty="0"/>
          </a:p>
        </p:txBody>
      </p:sp>
      <p:sp>
        <p:nvSpPr>
          <p:cNvPr id="3" name="Объект 2"/>
          <p:cNvSpPr>
            <a:spLocks noGrp="1"/>
          </p:cNvSpPr>
          <p:nvPr>
            <p:ph idx="1"/>
          </p:nvPr>
        </p:nvSpPr>
        <p:spPr/>
        <p:txBody>
          <a:bodyPr>
            <a:normAutofit/>
          </a:bodyPr>
          <a:lstStyle/>
          <a:p>
            <a:r>
              <a:rPr lang="kk-KZ" dirty="0" smtClean="0"/>
              <a:t>1010 </a:t>
            </a:r>
            <a:r>
              <a:rPr lang="kk-KZ" dirty="0"/>
              <a:t>– «Кассадағы ақшалар»;</a:t>
            </a:r>
            <a:endParaRPr lang="ru-RU" dirty="0"/>
          </a:p>
          <a:p>
            <a:r>
              <a:rPr lang="kk-KZ" dirty="0" smtClean="0"/>
              <a:t>1020 </a:t>
            </a:r>
            <a:r>
              <a:rPr lang="kk-KZ" dirty="0"/>
              <a:t>– «Жолдағы  ақшалай қаржылар»;</a:t>
            </a:r>
            <a:endParaRPr lang="ru-RU" dirty="0"/>
          </a:p>
          <a:p>
            <a:r>
              <a:rPr lang="kk-KZ" dirty="0" smtClean="0"/>
              <a:t>1030 </a:t>
            </a:r>
            <a:r>
              <a:rPr lang="kk-KZ" dirty="0"/>
              <a:t>– «Ағымдағы банктік шоттардағы ақшалай қаржылар»;</a:t>
            </a:r>
            <a:endParaRPr lang="ru-RU" dirty="0"/>
          </a:p>
          <a:p>
            <a:r>
              <a:rPr lang="kk-KZ" dirty="0" smtClean="0"/>
              <a:t>1040 </a:t>
            </a:r>
            <a:r>
              <a:rPr lang="kk-KZ" dirty="0"/>
              <a:t>– «Карт шоттардағы ақшалай қаржылар»;</a:t>
            </a:r>
            <a:endParaRPr lang="ru-RU" dirty="0"/>
          </a:p>
          <a:p>
            <a:r>
              <a:rPr lang="kk-KZ" dirty="0" smtClean="0"/>
              <a:t>1050 </a:t>
            </a:r>
            <a:r>
              <a:rPr lang="kk-KZ" dirty="0"/>
              <a:t>– «Жинақ шоттарындағы ақшалай қаржылар</a:t>
            </a:r>
            <a:r>
              <a:rPr lang="kk-KZ" dirty="0" smtClean="0"/>
              <a:t>»;</a:t>
            </a:r>
          </a:p>
          <a:p>
            <a:r>
              <a:rPr lang="kk-KZ" dirty="0" smtClean="0"/>
              <a:t>1060 – «Электрондық ақшалар</a:t>
            </a:r>
            <a:r>
              <a:rPr lang="ru-RU" dirty="0" smtClean="0"/>
              <a:t>»</a:t>
            </a:r>
          </a:p>
          <a:p>
            <a:r>
              <a:rPr lang="kk-KZ" dirty="0" smtClean="0"/>
              <a:t>1070 </a:t>
            </a:r>
            <a:r>
              <a:rPr lang="kk-KZ" dirty="0"/>
              <a:t>– «Басқа да ақшалай қаржылар».</a:t>
            </a:r>
            <a:endParaRPr lang="ru-RU" dirty="0"/>
          </a:p>
          <a:p>
            <a:endParaRPr lang="ru-RU" dirty="0"/>
          </a:p>
        </p:txBody>
      </p:sp>
    </p:spTree>
    <p:extLst>
      <p:ext uri="{BB962C8B-B14F-4D97-AF65-F5344CB8AC3E}">
        <p14:creationId xmlns:p14="http://schemas.microsoft.com/office/powerpoint/2010/main" val="3895343822"/>
      </p:ext>
    </p:extLst>
  </p:cSld>
  <p:clrMapOvr>
    <a:masterClrMapping/>
  </p:clrMapOvr>
  <p:transition>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b="1" dirty="0" smtClean="0">
                <a:solidFill>
                  <a:srgbClr val="FF0000"/>
                </a:solidFill>
              </a:rPr>
              <a:t>Кассалық операциялар есебі</a:t>
            </a:r>
            <a:endParaRPr lang="ru-RU" sz="3200" b="1" dirty="0">
              <a:solidFill>
                <a:srgbClr val="FF0000"/>
              </a:solidFill>
            </a:endParaRPr>
          </a:p>
        </p:txBody>
      </p:sp>
      <p:sp>
        <p:nvSpPr>
          <p:cNvPr id="3" name="Объект 2"/>
          <p:cNvSpPr>
            <a:spLocks noGrp="1"/>
          </p:cNvSpPr>
          <p:nvPr>
            <p:ph idx="1"/>
          </p:nvPr>
        </p:nvSpPr>
        <p:spPr>
          <a:xfrm>
            <a:off x="467544" y="1412776"/>
            <a:ext cx="8229600" cy="4876800"/>
          </a:xfrm>
        </p:spPr>
        <p:txBody>
          <a:bodyPr/>
          <a:lstStyle/>
          <a:p>
            <a:pPr algn="just"/>
            <a:r>
              <a:rPr lang="kk-KZ" dirty="0">
                <a:solidFill>
                  <a:srgbClr val="002060"/>
                </a:solidFill>
              </a:rPr>
              <a:t>Кәсіпорынның күнделікті ағымдағы шаруашылық іс-әрекетіне қажет нақты ақша кассада сақталады. </a:t>
            </a:r>
            <a:endParaRPr lang="kk-KZ" dirty="0" smtClean="0">
              <a:solidFill>
                <a:srgbClr val="002060"/>
              </a:solidFill>
            </a:endParaRPr>
          </a:p>
          <a:p>
            <a:pPr algn="just"/>
            <a:r>
              <a:rPr lang="kk-KZ" dirty="0">
                <a:solidFill>
                  <a:srgbClr val="002060"/>
                </a:solidFill>
                <a:latin typeface="+mj-lt"/>
                <a:cs typeface="Times New Roman" pitchFamily="18" charset="0"/>
              </a:rPr>
              <a:t>Касса орналасқан үй-жайы кассалардың техникалық жағынан беріктігі және өрттен-сақтау сигнализация құралдарымен жарақтандыру жөніндегі талаптарға сәйкес оқшаулануға әрі жабдықталуға тиіс. </a:t>
            </a:r>
            <a:endParaRPr lang="ru-RU" dirty="0">
              <a:solidFill>
                <a:srgbClr val="002060"/>
              </a:solidFill>
              <a:latin typeface="+mj-lt"/>
              <a:cs typeface="Times New Roman" pitchFamily="18" charset="0"/>
            </a:endParaRPr>
          </a:p>
          <a:p>
            <a:pPr algn="just"/>
            <a:endParaRPr lang="ru-RU" dirty="0">
              <a:latin typeface="+mj-lt"/>
            </a:endParaRPr>
          </a:p>
        </p:txBody>
      </p:sp>
      <p:pic>
        <p:nvPicPr>
          <p:cNvPr id="4" name="Рисунок 3" descr="КАССА 1.jpg"/>
          <p:cNvPicPr>
            <a:picLocks noChangeAspect="1"/>
          </p:cNvPicPr>
          <p:nvPr/>
        </p:nvPicPr>
        <p:blipFill>
          <a:blip r:embed="rId2" cstate="print"/>
          <a:stretch>
            <a:fillRect/>
          </a:stretch>
        </p:blipFill>
        <p:spPr>
          <a:xfrm>
            <a:off x="611560" y="3861048"/>
            <a:ext cx="3619499" cy="2714624"/>
          </a:xfrm>
          <a:prstGeom prst="rect">
            <a:avLst/>
          </a:prstGeom>
          <a:ln>
            <a:noFill/>
          </a:ln>
          <a:effectLst>
            <a:softEdge rad="112500"/>
          </a:effectLst>
        </p:spPr>
      </p:pic>
      <p:pic>
        <p:nvPicPr>
          <p:cNvPr id="6" name="Рисунок 5" descr="КАССА.jpg"/>
          <p:cNvPicPr>
            <a:picLocks noChangeAspect="1"/>
          </p:cNvPicPr>
          <p:nvPr/>
        </p:nvPicPr>
        <p:blipFill>
          <a:blip r:embed="rId3" cstate="print"/>
          <a:stretch>
            <a:fillRect/>
          </a:stretch>
        </p:blipFill>
        <p:spPr>
          <a:xfrm>
            <a:off x="4788024" y="4079924"/>
            <a:ext cx="3927205" cy="2276872"/>
          </a:xfrm>
          <a:prstGeom prst="rect">
            <a:avLst/>
          </a:prstGeom>
          <a:ln>
            <a:noFill/>
          </a:ln>
          <a:effectLst>
            <a:softEdge rad="112500"/>
          </a:effectLst>
        </p:spPr>
      </p:pic>
    </p:spTree>
    <p:extLst>
      <p:ext uri="{BB962C8B-B14F-4D97-AF65-F5344CB8AC3E}">
        <p14:creationId xmlns:p14="http://schemas.microsoft.com/office/powerpoint/2010/main" val="430656891"/>
      </p:ext>
    </p:extLst>
  </p:cSld>
  <p:clrMapOvr>
    <a:masterClrMapping/>
  </p:clrMapOvr>
  <p:transition>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7637" y="659609"/>
            <a:ext cx="8229600" cy="4876800"/>
          </a:xfrm>
        </p:spPr>
        <p:txBody>
          <a:bodyPr/>
          <a:lstStyle/>
          <a:p>
            <a:pPr algn="just"/>
            <a:r>
              <a:rPr lang="kk-KZ" dirty="0">
                <a:solidFill>
                  <a:srgbClr val="002060"/>
                </a:solidFill>
              </a:rPr>
              <a:t>Кассаға қабылданған нақты ақша КО-1 нысанындағы кассалық кіріс ордері бойынша кіріске алынады. Кассадан берілген нақты ақша КО-2 нысанында кәсіпорынның шығыс ордері куәландырады. Кәсіпорында кассаның кіріс және шығыс ордерлерінің мәлеметтері жүзеге асқан соң касса кітабына (КО-4) тіркеледі. </a:t>
            </a:r>
            <a:endParaRPr lang="ru-RU" dirty="0">
              <a:solidFill>
                <a:srgbClr val="002060"/>
              </a:solidFill>
            </a:endParaRPr>
          </a:p>
          <a:p>
            <a:pPr algn="just"/>
            <a:r>
              <a:rPr lang="kk-KZ" dirty="0">
                <a:solidFill>
                  <a:srgbClr val="002060"/>
                </a:solidFill>
              </a:rPr>
              <a:t>Кассадағы операциялар есебі 1000 «Ақша қаражаты» бөлімшесінің 1010 «Кассадағы теңгемен ақша қаражаты» шотында жүргізіледі. </a:t>
            </a:r>
            <a:endParaRPr lang="ru-RU" dirty="0">
              <a:solidFill>
                <a:srgbClr val="002060"/>
              </a:solidFill>
            </a:endParaRPr>
          </a:p>
          <a:p>
            <a:endParaRPr lang="ru-RU" dirty="0">
              <a:solidFill>
                <a:srgbClr val="002060"/>
              </a:solidFill>
            </a:endParaRPr>
          </a:p>
        </p:txBody>
      </p:sp>
      <p:pic>
        <p:nvPicPr>
          <p:cNvPr id="6" name="Рисунок 5" descr="КАССА 2.jpg"/>
          <p:cNvPicPr>
            <a:picLocks noChangeAspect="1"/>
          </p:cNvPicPr>
          <p:nvPr/>
        </p:nvPicPr>
        <p:blipFill>
          <a:blip r:embed="rId2" cstate="print"/>
          <a:stretch>
            <a:fillRect/>
          </a:stretch>
        </p:blipFill>
        <p:spPr>
          <a:xfrm>
            <a:off x="5899315" y="4077072"/>
            <a:ext cx="3254212" cy="2855328"/>
          </a:xfrm>
          <a:prstGeom prst="rect">
            <a:avLst/>
          </a:prstGeom>
          <a:ln>
            <a:noFill/>
          </a:ln>
          <a:effectLst>
            <a:softEdge rad="112500"/>
          </a:effectLst>
        </p:spPr>
      </p:pic>
    </p:spTree>
    <p:extLst>
      <p:ext uri="{BB962C8B-B14F-4D97-AF65-F5344CB8AC3E}">
        <p14:creationId xmlns:p14="http://schemas.microsoft.com/office/powerpoint/2010/main" val="3756921349"/>
      </p:ext>
    </p:extLst>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extLst>
              <p:ext uri="{D42A27DB-BD31-4B8C-83A1-F6EECF244321}">
                <p14:modId xmlns:p14="http://schemas.microsoft.com/office/powerpoint/2010/main" val="3040686941"/>
              </p:ext>
            </p:extLst>
          </p:nvPr>
        </p:nvGraphicFramePr>
        <p:xfrm>
          <a:off x="1547664" y="1412776"/>
          <a:ext cx="6286500" cy="5137913"/>
        </p:xfrm>
        <a:graphic>
          <a:graphicData uri="http://schemas.openxmlformats.org/drawingml/2006/table">
            <a:tbl>
              <a:tblPr>
                <a:tableStyleId>{616DA210-FB5B-4158-B5E0-FEB733F419BA}</a:tableStyleId>
              </a:tblPr>
              <a:tblGrid>
                <a:gridCol w="4229100"/>
                <a:gridCol w="1028700"/>
                <a:gridCol w="1028700"/>
              </a:tblGrid>
              <a:tr h="612067">
                <a:tc rowSpan="2">
                  <a:txBody>
                    <a:bodyPr/>
                    <a:lstStyle/>
                    <a:p>
                      <a:pPr indent="457200" algn="ctr">
                        <a:spcAft>
                          <a:spcPts val="0"/>
                        </a:spcAft>
                        <a:tabLst>
                          <a:tab pos="726440" algn="l"/>
                        </a:tabLst>
                      </a:pPr>
                      <a:r>
                        <a:rPr lang="kk-KZ" sz="1400" b="1" dirty="0">
                          <a:effectLst/>
                        </a:rPr>
                        <a:t> </a:t>
                      </a:r>
                      <a:endParaRPr lang="ru-RU" sz="1400" b="1" dirty="0">
                        <a:effectLst/>
                      </a:endParaRPr>
                    </a:p>
                    <a:p>
                      <a:pPr indent="457200" algn="ctr">
                        <a:spcAft>
                          <a:spcPts val="0"/>
                        </a:spcAft>
                        <a:tabLst>
                          <a:tab pos="726440" algn="l"/>
                        </a:tabLst>
                      </a:pPr>
                      <a:r>
                        <a:rPr lang="kk-KZ" sz="1400" b="1" dirty="0">
                          <a:effectLst/>
                        </a:rPr>
                        <a:t>Операциялар мазмұны</a:t>
                      </a:r>
                      <a:endParaRPr lang="ru-RU" sz="1400" b="1" dirty="0">
                        <a:effectLst/>
                        <a:latin typeface="Times New Roman"/>
                        <a:ea typeface="Times New Roman"/>
                      </a:endParaRPr>
                    </a:p>
                  </a:txBody>
                  <a:tcPr marL="68580" marR="68580" marT="0" marB="0"/>
                </a:tc>
                <a:tc gridSpan="2">
                  <a:txBody>
                    <a:bodyPr/>
                    <a:lstStyle/>
                    <a:p>
                      <a:pPr indent="457200" algn="ctr">
                        <a:spcAft>
                          <a:spcPts val="0"/>
                        </a:spcAft>
                        <a:tabLst>
                          <a:tab pos="726440" algn="l"/>
                        </a:tabLst>
                      </a:pPr>
                      <a:r>
                        <a:rPr lang="kk-KZ" sz="1400" b="1">
                          <a:effectLst/>
                        </a:rPr>
                        <a:t>Шоттар корреспонденциясы</a:t>
                      </a:r>
                      <a:endParaRPr lang="ru-RU" sz="1400" b="1">
                        <a:effectLst/>
                        <a:latin typeface="Times New Roman"/>
                        <a:ea typeface="Times New Roman"/>
                      </a:endParaRPr>
                    </a:p>
                  </a:txBody>
                  <a:tcPr marL="68580" marR="68580" marT="0" marB="0"/>
                </a:tc>
                <a:tc hMerge="1">
                  <a:txBody>
                    <a:bodyPr/>
                    <a:lstStyle/>
                    <a:p>
                      <a:endParaRPr lang="ru-RU"/>
                    </a:p>
                  </a:txBody>
                  <a:tcPr/>
                </a:tc>
              </a:tr>
              <a:tr h="306034">
                <a:tc vMerge="1">
                  <a:txBody>
                    <a:bodyPr/>
                    <a:lstStyle/>
                    <a:p>
                      <a:endParaRPr lang="ru-RU"/>
                    </a:p>
                  </a:txBody>
                  <a:tcPr/>
                </a:tc>
                <a:tc>
                  <a:txBody>
                    <a:bodyPr/>
                    <a:lstStyle/>
                    <a:p>
                      <a:pPr algn="ctr">
                        <a:spcAft>
                          <a:spcPts val="0"/>
                        </a:spcAft>
                        <a:tabLst>
                          <a:tab pos="726440" algn="l"/>
                        </a:tabLst>
                      </a:pPr>
                      <a:r>
                        <a:rPr lang="ru-RU" sz="1400" b="1">
                          <a:effectLst/>
                        </a:rPr>
                        <a:t>Дебет</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ru-RU" sz="1400" b="1">
                          <a:effectLst/>
                        </a:rPr>
                        <a:t>Кредит</a:t>
                      </a:r>
                      <a:endParaRPr lang="ru-RU" sz="1400" b="1">
                        <a:effectLst/>
                        <a:latin typeface="Times New Roman"/>
                        <a:ea typeface="Times New Roman"/>
                      </a:endParaRPr>
                    </a:p>
                  </a:txBody>
                  <a:tcPr marL="68580" marR="68580" marT="0" marB="0"/>
                </a:tc>
              </a:tr>
              <a:tr h="306034">
                <a:tc>
                  <a:txBody>
                    <a:bodyPr/>
                    <a:lstStyle/>
                    <a:p>
                      <a:pPr algn="just">
                        <a:spcAft>
                          <a:spcPts val="0"/>
                        </a:spcAft>
                        <a:tabLst>
                          <a:tab pos="726440" algn="l"/>
                        </a:tabLst>
                      </a:pPr>
                      <a:r>
                        <a:rPr lang="kk-KZ" sz="1400" b="1">
                          <a:effectLst/>
                        </a:rPr>
                        <a:t>Өнімдерді (қызметті, жұмысты) сатудан табыс алынды</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1</a:t>
                      </a:r>
                      <a:r>
                        <a:rPr lang="ru-RU" sz="1400" b="1">
                          <a:effectLst/>
                        </a:rPr>
                        <a:t>010</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ru-RU" sz="1400" b="1">
                          <a:effectLst/>
                        </a:rPr>
                        <a:t>6010</a:t>
                      </a:r>
                      <a:endParaRPr lang="ru-RU" sz="1400" b="1">
                        <a:effectLst/>
                        <a:latin typeface="Times New Roman"/>
                        <a:ea typeface="Times New Roman"/>
                      </a:endParaRPr>
                    </a:p>
                  </a:txBody>
                  <a:tcPr marL="68580" marR="68580" marT="0" marB="0"/>
                </a:tc>
              </a:tr>
              <a:tr h="306034">
                <a:tc>
                  <a:txBody>
                    <a:bodyPr/>
                    <a:lstStyle/>
                    <a:p>
                      <a:pPr algn="just">
                        <a:spcAft>
                          <a:spcPts val="0"/>
                        </a:spcAft>
                        <a:tabLst>
                          <a:tab pos="726440" algn="l"/>
                        </a:tabLst>
                      </a:pPr>
                      <a:r>
                        <a:rPr lang="kk-KZ" sz="1400" b="1">
                          <a:effectLst/>
                        </a:rPr>
                        <a:t>Басқадай активтерді сатудан табыс алынды </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ru-RU" sz="1400" b="1">
                          <a:effectLst/>
                        </a:rPr>
                        <a:t>1010</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ru-RU" sz="1400" b="1">
                          <a:effectLst/>
                        </a:rPr>
                        <a:t>6210</a:t>
                      </a:r>
                      <a:endParaRPr lang="ru-RU" sz="1400" b="1">
                        <a:effectLst/>
                        <a:latin typeface="Times New Roman"/>
                        <a:ea typeface="Times New Roman"/>
                      </a:endParaRPr>
                    </a:p>
                  </a:txBody>
                  <a:tcPr marL="68580" marR="68580" marT="0" marB="0"/>
                </a:tc>
              </a:tr>
              <a:tr h="306034">
                <a:tc>
                  <a:txBody>
                    <a:bodyPr/>
                    <a:lstStyle/>
                    <a:p>
                      <a:pPr algn="just">
                        <a:spcAft>
                          <a:spcPts val="0"/>
                        </a:spcAft>
                        <a:tabLst>
                          <a:tab pos="726440" algn="l"/>
                        </a:tabLst>
                      </a:pPr>
                      <a:r>
                        <a:rPr lang="kk-KZ" sz="1400" b="1">
                          <a:effectLst/>
                        </a:rPr>
                        <a:t>Ағымдағы банктік шоттан ақша кассаға алынды  </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ru-RU" sz="1400" b="1">
                          <a:effectLst/>
                        </a:rPr>
                        <a:t>1010</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ru-RU" sz="1400" b="1">
                          <a:effectLst/>
                        </a:rPr>
                        <a:t>10</a:t>
                      </a:r>
                      <a:r>
                        <a:rPr lang="kk-KZ" sz="1400" b="1">
                          <a:effectLst/>
                        </a:rPr>
                        <a:t>3</a:t>
                      </a:r>
                      <a:r>
                        <a:rPr lang="ru-RU" sz="1400" b="1">
                          <a:effectLst/>
                        </a:rPr>
                        <a:t>0</a:t>
                      </a:r>
                      <a:endParaRPr lang="ru-RU" sz="1400" b="1">
                        <a:effectLst/>
                        <a:latin typeface="Times New Roman"/>
                        <a:ea typeface="Times New Roman"/>
                      </a:endParaRPr>
                    </a:p>
                  </a:txBody>
                  <a:tcPr marL="68580" marR="68580" marT="0" marB="0"/>
                </a:tc>
              </a:tr>
              <a:tr h="306034">
                <a:tc>
                  <a:txBody>
                    <a:bodyPr/>
                    <a:lstStyle/>
                    <a:p>
                      <a:pPr algn="just">
                        <a:spcAft>
                          <a:spcPts val="0"/>
                        </a:spcAft>
                        <a:tabLst>
                          <a:tab pos="726440" algn="l"/>
                        </a:tabLst>
                      </a:pPr>
                      <a:r>
                        <a:rPr lang="kk-KZ" sz="1400" b="1">
                          <a:effectLst/>
                        </a:rPr>
                        <a:t>Алдағы кезең табыстары алынды</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1010</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3520,4420</a:t>
                      </a:r>
                      <a:endParaRPr lang="ru-RU" sz="1400" b="1">
                        <a:effectLst/>
                        <a:latin typeface="Times New Roman"/>
                        <a:ea typeface="Times New Roman"/>
                      </a:endParaRPr>
                    </a:p>
                  </a:txBody>
                  <a:tcPr marL="68580" marR="68580" marT="0" marB="0"/>
                </a:tc>
              </a:tr>
              <a:tr h="306034">
                <a:tc>
                  <a:txBody>
                    <a:bodyPr/>
                    <a:lstStyle/>
                    <a:p>
                      <a:pPr algn="just">
                        <a:spcAft>
                          <a:spcPts val="0"/>
                        </a:spcAft>
                        <a:tabLst>
                          <a:tab pos="726440" algn="l"/>
                        </a:tabLst>
                      </a:pPr>
                      <a:r>
                        <a:rPr lang="kk-KZ" sz="1400" b="1">
                          <a:effectLst/>
                        </a:rPr>
                        <a:t>Есеп беруге тиісті тұлғадан алынды</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1010</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dirty="0">
                          <a:effectLst/>
                        </a:rPr>
                        <a:t>1250</a:t>
                      </a:r>
                      <a:endParaRPr lang="ru-RU" sz="1400" b="1" dirty="0">
                        <a:effectLst/>
                        <a:latin typeface="Times New Roman"/>
                        <a:ea typeface="Times New Roman"/>
                      </a:endParaRPr>
                    </a:p>
                  </a:txBody>
                  <a:tcPr marL="68580" marR="68580" marT="0" marB="0"/>
                </a:tc>
              </a:tr>
              <a:tr h="306034">
                <a:tc>
                  <a:txBody>
                    <a:bodyPr/>
                    <a:lstStyle/>
                    <a:p>
                      <a:pPr algn="just">
                        <a:spcAft>
                          <a:spcPts val="0"/>
                        </a:spcAft>
                        <a:tabLst>
                          <a:tab pos="726440" algn="l"/>
                        </a:tabLst>
                      </a:pPr>
                      <a:r>
                        <a:rPr lang="kk-KZ" sz="1400" b="1">
                          <a:effectLst/>
                        </a:rPr>
                        <a:t>Аванстар алынды</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1010</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3510, 4410</a:t>
                      </a:r>
                      <a:endParaRPr lang="ru-RU" sz="1400" b="1">
                        <a:effectLst/>
                        <a:latin typeface="Times New Roman"/>
                        <a:ea typeface="Times New Roman"/>
                      </a:endParaRPr>
                    </a:p>
                  </a:txBody>
                  <a:tcPr marL="68580" marR="68580" marT="0" marB="0"/>
                </a:tc>
              </a:tr>
              <a:tr h="306034">
                <a:tc>
                  <a:txBody>
                    <a:bodyPr/>
                    <a:lstStyle/>
                    <a:p>
                      <a:pPr algn="just">
                        <a:spcAft>
                          <a:spcPts val="0"/>
                        </a:spcAft>
                        <a:tabLst>
                          <a:tab pos="726440" algn="l"/>
                        </a:tabLst>
                      </a:pPr>
                      <a:r>
                        <a:rPr lang="kk-KZ" sz="1400" b="1">
                          <a:effectLst/>
                        </a:rPr>
                        <a:t>Кассадан банктік шотқа ақша тапсырылды</a:t>
                      </a:r>
                      <a:r>
                        <a:rPr lang="ru-RU" sz="1400" b="1">
                          <a:effectLst/>
                        </a:rPr>
                        <a:t> </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1030</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ru-RU" sz="1400" b="1">
                          <a:effectLst/>
                        </a:rPr>
                        <a:t>10</a:t>
                      </a:r>
                      <a:r>
                        <a:rPr lang="kk-KZ" sz="1400" b="1">
                          <a:effectLst/>
                        </a:rPr>
                        <a:t>1</a:t>
                      </a:r>
                      <a:r>
                        <a:rPr lang="ru-RU" sz="1400" b="1">
                          <a:effectLst/>
                        </a:rPr>
                        <a:t>0</a:t>
                      </a:r>
                      <a:endParaRPr lang="ru-RU" sz="1400" b="1">
                        <a:effectLst/>
                        <a:latin typeface="Times New Roman"/>
                        <a:ea typeface="Times New Roman"/>
                      </a:endParaRPr>
                    </a:p>
                  </a:txBody>
                  <a:tcPr marL="68580" marR="68580" marT="0" marB="0"/>
                </a:tc>
              </a:tr>
              <a:tr h="306034">
                <a:tc>
                  <a:txBody>
                    <a:bodyPr/>
                    <a:lstStyle/>
                    <a:p>
                      <a:pPr algn="just">
                        <a:spcAft>
                          <a:spcPts val="0"/>
                        </a:spcAft>
                        <a:tabLst>
                          <a:tab pos="726440" algn="l"/>
                        </a:tabLst>
                      </a:pPr>
                      <a:r>
                        <a:rPr lang="kk-KZ" sz="1400" b="1">
                          <a:effectLst/>
                        </a:rPr>
                        <a:t>Басқадай кредиторлық қарыздар төленді </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3390</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1010</a:t>
                      </a:r>
                      <a:endParaRPr lang="ru-RU" sz="1400" b="1">
                        <a:effectLst/>
                        <a:latin typeface="Times New Roman"/>
                        <a:ea typeface="Times New Roman"/>
                      </a:endParaRPr>
                    </a:p>
                  </a:txBody>
                  <a:tcPr marL="68580" marR="68580" marT="0" marB="0"/>
                </a:tc>
              </a:tr>
              <a:tr h="612067">
                <a:tc>
                  <a:txBody>
                    <a:bodyPr/>
                    <a:lstStyle/>
                    <a:p>
                      <a:pPr algn="just">
                        <a:spcAft>
                          <a:spcPts val="0"/>
                        </a:spcAft>
                        <a:tabLst>
                          <a:tab pos="726440" algn="l"/>
                        </a:tabLst>
                      </a:pPr>
                      <a:r>
                        <a:rPr lang="kk-KZ" sz="1400" b="1">
                          <a:effectLst/>
                        </a:rPr>
                        <a:t>Іс-сапар шығындарына, шаруашылық шығындарына ақша берілді</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1250</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1010</a:t>
                      </a:r>
                      <a:endParaRPr lang="ru-RU" sz="1400" b="1">
                        <a:effectLst/>
                        <a:latin typeface="Times New Roman"/>
                        <a:ea typeface="Times New Roman"/>
                      </a:endParaRPr>
                    </a:p>
                  </a:txBody>
                  <a:tcPr marL="68580" marR="68580" marT="0" marB="0"/>
                </a:tc>
              </a:tr>
              <a:tr h="306034">
                <a:tc>
                  <a:txBody>
                    <a:bodyPr/>
                    <a:lstStyle/>
                    <a:p>
                      <a:pPr algn="just">
                        <a:spcAft>
                          <a:spcPts val="0"/>
                        </a:spcAft>
                        <a:tabLst>
                          <a:tab pos="726440" algn="l"/>
                          <a:tab pos="4124325" algn="l"/>
                        </a:tabLst>
                      </a:pPr>
                      <a:r>
                        <a:rPr lang="kk-KZ" sz="1400" b="1">
                          <a:effectLst/>
                        </a:rPr>
                        <a:t>Кассадан еңбек ақы берілді</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3350</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1010</a:t>
                      </a:r>
                      <a:endParaRPr lang="ru-RU" sz="1400" b="1">
                        <a:effectLst/>
                        <a:latin typeface="Times New Roman"/>
                        <a:ea typeface="Times New Roman"/>
                      </a:endParaRPr>
                    </a:p>
                  </a:txBody>
                  <a:tcPr marL="68580" marR="68580" marT="0" marB="0"/>
                </a:tc>
              </a:tr>
              <a:tr h="612067">
                <a:tc>
                  <a:txBody>
                    <a:bodyPr/>
                    <a:lstStyle/>
                    <a:p>
                      <a:pPr algn="just">
                        <a:spcAft>
                          <a:spcPts val="0"/>
                        </a:spcAft>
                        <a:tabLst>
                          <a:tab pos="726440" algn="l"/>
                        </a:tabLst>
                      </a:pPr>
                      <a:r>
                        <a:rPr lang="kk-KZ" sz="1400" b="1">
                          <a:effectLst/>
                        </a:rPr>
                        <a:t>Кассадан теңгемен жабдықтаушылар мен мердігерлерге төленді</a:t>
                      </a:r>
                      <a:r>
                        <a:rPr lang="ru-RU" sz="1400" b="1">
                          <a:effectLst/>
                        </a:rPr>
                        <a:t>  </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a:effectLst/>
                        </a:rPr>
                        <a:t>3310, 4110</a:t>
                      </a:r>
                      <a:endParaRPr lang="ru-RU" sz="1400" b="1">
                        <a:effectLst/>
                        <a:latin typeface="Times New Roman"/>
                        <a:ea typeface="Times New Roman"/>
                      </a:endParaRPr>
                    </a:p>
                  </a:txBody>
                  <a:tcPr marL="68580" marR="68580" marT="0" marB="0"/>
                </a:tc>
                <a:tc>
                  <a:txBody>
                    <a:bodyPr/>
                    <a:lstStyle/>
                    <a:p>
                      <a:pPr algn="ctr">
                        <a:spcAft>
                          <a:spcPts val="0"/>
                        </a:spcAft>
                        <a:tabLst>
                          <a:tab pos="726440" algn="l"/>
                        </a:tabLst>
                      </a:pPr>
                      <a:r>
                        <a:rPr lang="kk-KZ" sz="1400" b="1" dirty="0">
                          <a:effectLst/>
                        </a:rPr>
                        <a:t>1010</a:t>
                      </a:r>
                      <a:endParaRPr lang="ru-RU" sz="1400" b="1" dirty="0">
                        <a:effectLst/>
                        <a:latin typeface="Times New Roman"/>
                        <a:ea typeface="Times New Roman"/>
                      </a:endParaRPr>
                    </a:p>
                  </a:txBody>
                  <a:tcPr marL="68580" marR="68580" marT="0" marB="0"/>
                </a:tc>
              </a:tr>
            </a:tbl>
          </a:graphicData>
        </a:graphic>
      </p:graphicFrame>
      <p:sp>
        <p:nvSpPr>
          <p:cNvPr id="7" name="Rectangle 2"/>
          <p:cNvSpPr>
            <a:spLocks noGrp="1" noChangeArrowheads="1"/>
          </p:cNvSpPr>
          <p:nvPr>
            <p:ph type="title"/>
          </p:nvPr>
        </p:nvSpPr>
        <p:spPr bwMode="auto">
          <a:xfrm>
            <a:off x="502265" y="828645"/>
            <a:ext cx="81394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fontAlgn="base">
              <a:spcBef>
                <a:spcPct val="0"/>
              </a:spcBef>
              <a:spcAft>
                <a:spcPct val="0"/>
              </a:spcAft>
              <a:tabLst>
                <a:tab pos="727075" algn="l"/>
              </a:tabLst>
              <a:defRPr>
                <a:solidFill>
                  <a:schemeClr val="tx1"/>
                </a:solidFill>
                <a:latin typeface="Arial" pitchFamily="34" charset="0"/>
                <a:cs typeface="Arial" pitchFamily="34" charset="0"/>
              </a:defRPr>
            </a:lvl1pPr>
            <a:lvl2pPr fontAlgn="base">
              <a:spcBef>
                <a:spcPct val="0"/>
              </a:spcBef>
              <a:spcAft>
                <a:spcPct val="0"/>
              </a:spcAft>
              <a:tabLst>
                <a:tab pos="727075" algn="l"/>
              </a:tabLst>
              <a:defRPr>
                <a:solidFill>
                  <a:schemeClr val="tx1"/>
                </a:solidFill>
                <a:latin typeface="Arial" pitchFamily="34" charset="0"/>
                <a:cs typeface="Arial" pitchFamily="34" charset="0"/>
              </a:defRPr>
            </a:lvl2pPr>
            <a:lvl3pPr fontAlgn="base">
              <a:spcBef>
                <a:spcPct val="0"/>
              </a:spcBef>
              <a:spcAft>
                <a:spcPct val="0"/>
              </a:spcAft>
              <a:tabLst>
                <a:tab pos="727075" algn="l"/>
              </a:tabLst>
              <a:defRPr>
                <a:solidFill>
                  <a:schemeClr val="tx1"/>
                </a:solidFill>
                <a:latin typeface="Arial" pitchFamily="34" charset="0"/>
                <a:cs typeface="Arial" pitchFamily="34" charset="0"/>
              </a:defRPr>
            </a:lvl3pPr>
            <a:lvl4pPr fontAlgn="base">
              <a:spcBef>
                <a:spcPct val="0"/>
              </a:spcBef>
              <a:spcAft>
                <a:spcPct val="0"/>
              </a:spcAft>
              <a:tabLst>
                <a:tab pos="727075" algn="l"/>
              </a:tabLst>
              <a:defRPr>
                <a:solidFill>
                  <a:schemeClr val="tx1"/>
                </a:solidFill>
                <a:latin typeface="Arial" pitchFamily="34" charset="0"/>
                <a:cs typeface="Arial" pitchFamily="34" charset="0"/>
              </a:defRPr>
            </a:lvl4pPr>
            <a:lvl5pPr fontAlgn="base">
              <a:spcBef>
                <a:spcPct val="0"/>
              </a:spcBef>
              <a:spcAft>
                <a:spcPct val="0"/>
              </a:spcAft>
              <a:tabLst>
                <a:tab pos="727075" algn="l"/>
              </a:tabLst>
              <a:defRPr>
                <a:solidFill>
                  <a:schemeClr val="tx1"/>
                </a:solidFill>
                <a:latin typeface="Arial" pitchFamily="34" charset="0"/>
                <a:cs typeface="Arial" pitchFamily="34" charset="0"/>
              </a:defRPr>
            </a:lvl5pPr>
            <a:lvl6pPr fontAlgn="base">
              <a:spcBef>
                <a:spcPct val="0"/>
              </a:spcBef>
              <a:spcAft>
                <a:spcPct val="0"/>
              </a:spcAft>
              <a:tabLst>
                <a:tab pos="727075" algn="l"/>
              </a:tabLst>
              <a:defRPr>
                <a:solidFill>
                  <a:schemeClr val="tx1"/>
                </a:solidFill>
                <a:latin typeface="Arial" pitchFamily="34" charset="0"/>
                <a:cs typeface="Arial" pitchFamily="34" charset="0"/>
              </a:defRPr>
            </a:lvl6pPr>
            <a:lvl7pPr fontAlgn="base">
              <a:spcBef>
                <a:spcPct val="0"/>
              </a:spcBef>
              <a:spcAft>
                <a:spcPct val="0"/>
              </a:spcAft>
              <a:tabLst>
                <a:tab pos="727075" algn="l"/>
              </a:tabLst>
              <a:defRPr>
                <a:solidFill>
                  <a:schemeClr val="tx1"/>
                </a:solidFill>
                <a:latin typeface="Arial" pitchFamily="34" charset="0"/>
                <a:cs typeface="Arial" pitchFamily="34" charset="0"/>
              </a:defRPr>
            </a:lvl7pPr>
            <a:lvl8pPr fontAlgn="base">
              <a:spcBef>
                <a:spcPct val="0"/>
              </a:spcBef>
              <a:spcAft>
                <a:spcPct val="0"/>
              </a:spcAft>
              <a:tabLst>
                <a:tab pos="727075" algn="l"/>
              </a:tabLst>
              <a:defRPr>
                <a:solidFill>
                  <a:schemeClr val="tx1"/>
                </a:solidFill>
                <a:latin typeface="Arial" pitchFamily="34" charset="0"/>
                <a:cs typeface="Arial" pitchFamily="34" charset="0"/>
              </a:defRPr>
            </a:lvl8pPr>
            <a:lvl9pPr fontAlgn="base">
              <a:spcBef>
                <a:spcPct val="0"/>
              </a:spcBef>
              <a:spcAft>
                <a:spcPct val="0"/>
              </a:spcAft>
              <a:tabLst>
                <a:tab pos="727075" algn="l"/>
              </a:tabLst>
              <a:defRPr>
                <a:solidFill>
                  <a:schemeClr val="tx1"/>
                </a:solidFill>
                <a:latin typeface="Arial" pitchFamily="34" charset="0"/>
                <a:cs typeface="Arial" pitchFamily="34" charset="0"/>
              </a:defRPr>
            </a:lvl9pPr>
          </a:lstStyle>
          <a:p>
            <a:pPr marL="0" marR="0" lvl="0" indent="457200" algn="ctr" defTabSz="914400" rtl="0" eaLnBrk="1" fontAlgn="base" latinLnBrk="0" hangingPunct="1">
              <a:lnSpc>
                <a:spcPct val="100000"/>
              </a:lnSpc>
              <a:spcBef>
                <a:spcPct val="0"/>
              </a:spcBef>
              <a:spcAft>
                <a:spcPct val="0"/>
              </a:spcAft>
              <a:buClrTx/>
              <a:buSzTx/>
              <a:buFontTx/>
              <a:buNone/>
              <a:tabLst>
                <a:tab pos="727075" algn="l"/>
              </a:tabLst>
            </a:pPr>
            <a:r>
              <a:rPr kumimoji="0" lang="kk-KZ" altLang="ru-RU" sz="2000" b="1"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Кассадағы ақшалар есебі бойынша шоттар корреспонденциясы</a:t>
            </a:r>
            <a:endParaRPr kumimoji="0" lang="kk-KZ" altLang="ru-RU" sz="2000" b="0" u="none" strike="noStrike" cap="none" normalizeH="0" baseline="0" dirty="0" smtClean="0">
              <a:ln>
                <a:noFill/>
              </a:ln>
              <a:solidFill>
                <a:srgbClr val="FF0000"/>
              </a:solidFill>
              <a:effectLst/>
              <a:latin typeface="Arial" pitchFamily="34" charset="0"/>
              <a:cs typeface="Arial" pitchFamily="34" charset="0"/>
            </a:endParaRPr>
          </a:p>
        </p:txBody>
      </p:sp>
    </p:spTree>
    <p:extLst>
      <p:ext uri="{BB962C8B-B14F-4D97-AF65-F5344CB8AC3E}">
        <p14:creationId xmlns:p14="http://schemas.microsoft.com/office/powerpoint/2010/main" val="718229647"/>
      </p:ext>
    </p:extLst>
  </p:cSld>
  <p:clrMapOvr>
    <a:masterClrMapping/>
  </p:clrMapOvr>
  <p:transition>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ятно 1 1"/>
          <p:cNvSpPr/>
          <p:nvPr/>
        </p:nvSpPr>
        <p:spPr>
          <a:xfrm>
            <a:off x="4500562" y="357166"/>
            <a:ext cx="3786214" cy="2428892"/>
          </a:xfrm>
          <a:prstGeom prst="irregularSeal1">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kk-KZ" sz="2000" b="1" i="1" dirty="0" smtClean="0">
                <a:solidFill>
                  <a:srgbClr val="00B050"/>
                </a:solidFill>
                <a:latin typeface="Times New Roman" pitchFamily="18" charset="0"/>
                <a:cs typeface="Times New Roman" pitchFamily="18" charset="0"/>
              </a:rPr>
              <a:t>Кассир — материалдық жауапты адам. </a:t>
            </a:r>
            <a:endParaRPr lang="ru-RU" sz="2000" b="1" i="1" dirty="0">
              <a:solidFill>
                <a:srgbClr val="00B050"/>
              </a:solidFill>
              <a:latin typeface="Times New Roman" pitchFamily="18" charset="0"/>
              <a:cs typeface="Times New Roman" pitchFamily="18" charset="0"/>
            </a:endParaRPr>
          </a:p>
        </p:txBody>
      </p:sp>
      <p:pic>
        <p:nvPicPr>
          <p:cNvPr id="3" name="Рисунок 2" descr="КАССИР.jpg"/>
          <p:cNvPicPr>
            <a:picLocks noChangeAspect="1"/>
          </p:cNvPicPr>
          <p:nvPr/>
        </p:nvPicPr>
        <p:blipFill>
          <a:blip r:embed="rId2" cstate="print"/>
          <a:stretch>
            <a:fillRect/>
          </a:stretch>
        </p:blipFill>
        <p:spPr>
          <a:xfrm>
            <a:off x="428596" y="214290"/>
            <a:ext cx="3929090" cy="2558149"/>
          </a:xfrm>
          <a:prstGeom prst="rect">
            <a:avLst/>
          </a:prstGeom>
          <a:ln>
            <a:noFill/>
          </a:ln>
          <a:effectLst>
            <a:softEdge rad="112500"/>
          </a:effectLst>
        </p:spPr>
      </p:pic>
      <p:sp>
        <p:nvSpPr>
          <p:cNvPr id="4" name="Пятно 1 3"/>
          <p:cNvSpPr/>
          <p:nvPr/>
        </p:nvSpPr>
        <p:spPr>
          <a:xfrm>
            <a:off x="428596" y="2928934"/>
            <a:ext cx="4500594" cy="3429024"/>
          </a:xfrm>
          <a:prstGeom prst="irregularSeal1">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sz="2000" b="1" i="1" dirty="0" smtClean="0">
                <a:solidFill>
                  <a:srgbClr val="00B050"/>
                </a:solidFill>
                <a:latin typeface="Times New Roman" pitchFamily="18" charset="0"/>
                <a:cs typeface="Times New Roman" pitchFamily="18" charset="0"/>
              </a:rPr>
              <a:t>Ол касса операцияларын жүргізу тәртібімен таныс болуға тиіс.</a:t>
            </a:r>
            <a:endParaRPr lang="ru-RU" sz="2000" b="1" i="1" dirty="0">
              <a:solidFill>
                <a:srgbClr val="00B050"/>
              </a:solidFill>
              <a:latin typeface="Times New Roman" pitchFamily="18" charset="0"/>
              <a:cs typeface="Times New Roman" pitchFamily="18" charset="0"/>
            </a:endParaRPr>
          </a:p>
        </p:txBody>
      </p:sp>
      <p:pic>
        <p:nvPicPr>
          <p:cNvPr id="5" name="Рисунок 4" descr="КАССИР 1.jpg"/>
          <p:cNvPicPr>
            <a:picLocks noChangeAspect="1"/>
          </p:cNvPicPr>
          <p:nvPr/>
        </p:nvPicPr>
        <p:blipFill>
          <a:blip r:embed="rId3" cstate="print"/>
          <a:stretch>
            <a:fillRect/>
          </a:stretch>
        </p:blipFill>
        <p:spPr>
          <a:xfrm>
            <a:off x="5000628" y="2928934"/>
            <a:ext cx="3500462" cy="27146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18166578"/>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80">
                                          <p:stCondLst>
                                            <p:cond delay="0"/>
                                          </p:stCondLst>
                                        </p:cTn>
                                        <p:tgtEl>
                                          <p:spTgt spid="4"/>
                                        </p:tgtEl>
                                      </p:cBhvr>
                                    </p:animEffect>
                                    <p:anim calcmode="lin" valueType="num">
                                      <p:cBhvr>
                                        <p:cTn id="1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1" dur="26">
                                          <p:stCondLst>
                                            <p:cond delay="650"/>
                                          </p:stCondLst>
                                        </p:cTn>
                                        <p:tgtEl>
                                          <p:spTgt spid="4"/>
                                        </p:tgtEl>
                                      </p:cBhvr>
                                      <p:to x="100000" y="60000"/>
                                    </p:animScale>
                                    <p:animScale>
                                      <p:cBhvr>
                                        <p:cTn id="22" dur="166" decel="50000">
                                          <p:stCondLst>
                                            <p:cond delay="676"/>
                                          </p:stCondLst>
                                        </p:cTn>
                                        <p:tgtEl>
                                          <p:spTgt spid="4"/>
                                        </p:tgtEl>
                                      </p:cBhvr>
                                      <p:to x="100000" y="100000"/>
                                    </p:animScale>
                                    <p:animScale>
                                      <p:cBhvr>
                                        <p:cTn id="23" dur="26">
                                          <p:stCondLst>
                                            <p:cond delay="1312"/>
                                          </p:stCondLst>
                                        </p:cTn>
                                        <p:tgtEl>
                                          <p:spTgt spid="4"/>
                                        </p:tgtEl>
                                      </p:cBhvr>
                                      <p:to x="100000" y="80000"/>
                                    </p:animScale>
                                    <p:animScale>
                                      <p:cBhvr>
                                        <p:cTn id="24" dur="166" decel="50000">
                                          <p:stCondLst>
                                            <p:cond delay="1338"/>
                                          </p:stCondLst>
                                        </p:cTn>
                                        <p:tgtEl>
                                          <p:spTgt spid="4"/>
                                        </p:tgtEl>
                                      </p:cBhvr>
                                      <p:to x="100000" y="100000"/>
                                    </p:animScale>
                                    <p:animScale>
                                      <p:cBhvr>
                                        <p:cTn id="25" dur="26">
                                          <p:stCondLst>
                                            <p:cond delay="1642"/>
                                          </p:stCondLst>
                                        </p:cTn>
                                        <p:tgtEl>
                                          <p:spTgt spid="4"/>
                                        </p:tgtEl>
                                      </p:cBhvr>
                                      <p:to x="100000" y="90000"/>
                                    </p:animScale>
                                    <p:animScale>
                                      <p:cBhvr>
                                        <p:cTn id="26" dur="166" decel="50000">
                                          <p:stCondLst>
                                            <p:cond delay="1668"/>
                                          </p:stCondLst>
                                        </p:cTn>
                                        <p:tgtEl>
                                          <p:spTgt spid="4"/>
                                        </p:tgtEl>
                                      </p:cBhvr>
                                      <p:to x="100000" y="100000"/>
                                    </p:animScale>
                                    <p:animScale>
                                      <p:cBhvr>
                                        <p:cTn id="27" dur="26">
                                          <p:stCondLst>
                                            <p:cond delay="1808"/>
                                          </p:stCondLst>
                                        </p:cTn>
                                        <p:tgtEl>
                                          <p:spTgt spid="4"/>
                                        </p:tgtEl>
                                      </p:cBhvr>
                                      <p:to x="100000" y="95000"/>
                                    </p:animScale>
                                    <p:animScale>
                                      <p:cBhvr>
                                        <p:cTn id="28"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lvl="0"/>
            <a:r>
              <a:rPr lang="kk-KZ" sz="3200" b="1" dirty="0">
                <a:solidFill>
                  <a:srgbClr val="FF0000"/>
                </a:solidFill>
                <a:ea typeface="Times New Roman" pitchFamily="18" charset="0"/>
                <a:cs typeface="Times New Roman" pitchFamily="18" charset="0"/>
              </a:rPr>
              <a:t>Банктік </a:t>
            </a:r>
            <a:r>
              <a:rPr lang="kk-KZ" sz="3200" b="1" dirty="0" smtClean="0">
                <a:solidFill>
                  <a:srgbClr val="FF0000"/>
                </a:solidFill>
                <a:ea typeface="Times New Roman" pitchFamily="18" charset="0"/>
                <a:cs typeface="Times New Roman" pitchFamily="18" charset="0"/>
              </a:rPr>
              <a:t>операциялар </a:t>
            </a:r>
            <a:r>
              <a:rPr lang="kk-KZ" sz="3200" b="1" dirty="0">
                <a:solidFill>
                  <a:srgbClr val="FF0000"/>
                </a:solidFill>
                <a:ea typeface="Times New Roman" pitchFamily="18" charset="0"/>
                <a:cs typeface="Times New Roman" pitchFamily="18" charset="0"/>
              </a:rPr>
              <a:t>есебі</a:t>
            </a:r>
            <a:r>
              <a:rPr lang="kk-KZ" sz="3200" b="1" dirty="0">
                <a:solidFill>
                  <a:srgbClr val="FF0000"/>
                </a:solidFill>
                <a:cs typeface="Times New Roman" pitchFamily="18" charset="0"/>
              </a:rPr>
              <a:t/>
            </a:r>
            <a:br>
              <a:rPr lang="kk-KZ" sz="3200" b="1" dirty="0">
                <a:solidFill>
                  <a:srgbClr val="FF0000"/>
                </a:solidFill>
                <a:cs typeface="Times New Roman" pitchFamily="18" charset="0"/>
              </a:rPr>
            </a:br>
            <a:endParaRPr lang="ru-RU" sz="3200" dirty="0">
              <a:solidFill>
                <a:srgbClr val="FF0000"/>
              </a:solidFill>
            </a:endParaRPr>
          </a:p>
        </p:txBody>
      </p:sp>
      <p:sp>
        <p:nvSpPr>
          <p:cNvPr id="3" name="Объект 2"/>
          <p:cNvSpPr>
            <a:spLocks noGrp="1"/>
          </p:cNvSpPr>
          <p:nvPr>
            <p:ph idx="1"/>
          </p:nvPr>
        </p:nvSpPr>
        <p:spPr/>
        <p:txBody>
          <a:bodyPr/>
          <a:lstStyle/>
          <a:p>
            <a:pPr algn="just"/>
            <a:r>
              <a:rPr lang="kk-KZ" dirty="0">
                <a:solidFill>
                  <a:srgbClr val="002060"/>
                </a:solidFill>
              </a:rPr>
              <a:t>Қазақстан Республикасының банк мекемелері заңды тұлғалар арасындаға есеп айырысуларды жүргізу үшін және ақша қаражаттарын сақтау үшін теңгемен және шетел валютасында банктік шоттар ашады. </a:t>
            </a:r>
            <a:endParaRPr lang="kk-KZ" dirty="0" smtClean="0">
              <a:solidFill>
                <a:srgbClr val="002060"/>
              </a:solidFill>
            </a:endParaRPr>
          </a:p>
          <a:p>
            <a:pPr algn="just"/>
            <a:r>
              <a:rPr lang="kk-KZ" b="1" dirty="0" smtClean="0">
                <a:solidFill>
                  <a:srgbClr val="FF0000"/>
                </a:solidFill>
              </a:rPr>
              <a:t>Банктік </a:t>
            </a:r>
            <a:r>
              <a:rPr lang="kk-KZ" b="1" dirty="0">
                <a:solidFill>
                  <a:srgbClr val="FF0000"/>
                </a:solidFill>
              </a:rPr>
              <a:t>шот </a:t>
            </a:r>
            <a:r>
              <a:rPr lang="kk-KZ" dirty="0">
                <a:solidFill>
                  <a:srgbClr val="002060"/>
                </a:solidFill>
              </a:rPr>
              <a:t>– бұл клиентке банктік қызмет көрсету және ақша қабылдау туралы банк пен клиент арасындағы келісімдік қатынасты бекіту әдісі. Ұйымдар банктерде ағымдық, корреспонденттік, жинақтық, депозиттік және </a:t>
            </a:r>
            <a:r>
              <a:rPr lang="kk-KZ" dirty="0" smtClean="0">
                <a:solidFill>
                  <a:srgbClr val="002060"/>
                </a:solidFill>
              </a:rPr>
              <a:t>карт-шоттар  </a:t>
            </a:r>
            <a:r>
              <a:rPr lang="kk-KZ" dirty="0">
                <a:solidFill>
                  <a:srgbClr val="002060"/>
                </a:solidFill>
              </a:rPr>
              <a:t>аша алады. </a:t>
            </a:r>
            <a:endParaRPr lang="ru-RU" dirty="0">
              <a:solidFill>
                <a:srgbClr val="002060"/>
              </a:solidFill>
            </a:endParaRPr>
          </a:p>
          <a:p>
            <a:pPr algn="just"/>
            <a:endParaRPr lang="ru-RU" dirty="0">
              <a:solidFill>
                <a:srgbClr val="002060"/>
              </a:solidFill>
            </a:endParaRPr>
          </a:p>
        </p:txBody>
      </p:sp>
    </p:spTree>
    <p:extLst>
      <p:ext uri="{BB962C8B-B14F-4D97-AF65-F5344CB8AC3E}">
        <p14:creationId xmlns:p14="http://schemas.microsoft.com/office/powerpoint/2010/main" val="1441863206"/>
      </p:ext>
    </p:extLst>
  </p:cSld>
  <p:clrMapOvr>
    <a:masterClrMapping/>
  </p:clrMapOvr>
  <p:transition>
    <p:wedg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сность">
  <a:themeElements>
    <a:clrScheme name="Ясность">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Классическая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Ясность">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654</TotalTime>
  <Words>1772</Words>
  <Application>Microsoft Office PowerPoint</Application>
  <PresentationFormat>Экран (4:3)</PresentationFormat>
  <Paragraphs>211</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Ясность</vt:lpstr>
      <vt:lpstr>Презентация PowerPoint</vt:lpstr>
      <vt:lpstr>Сұрақтар</vt:lpstr>
      <vt:lpstr>Презентация PowerPoint</vt:lpstr>
      <vt:lpstr>1000 «Ақшалай қаржылар» бөлімшесінің келесідей шоттары арналған: </vt:lpstr>
      <vt:lpstr>Кассалық операциялар есебі</vt:lpstr>
      <vt:lpstr>Презентация PowerPoint</vt:lpstr>
      <vt:lpstr>Кассадағы ақшалар есебі бойынша шоттар корреспонденциясы</vt:lpstr>
      <vt:lpstr>Презентация PowerPoint</vt:lpstr>
      <vt:lpstr>Банктік операциялар есебі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Lenovo G50</dc:creator>
  <cp:lastModifiedBy>ninja997@mail.ru</cp:lastModifiedBy>
  <cp:revision>36</cp:revision>
  <dcterms:created xsi:type="dcterms:W3CDTF">2015-11-04T12:48:13Z</dcterms:created>
  <dcterms:modified xsi:type="dcterms:W3CDTF">2020-04-03T07:30:30Z</dcterms:modified>
</cp:coreProperties>
</file>